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8"/>
  </p:notesMasterIdLst>
  <p:handoutMasterIdLst>
    <p:handoutMasterId r:id="rId69"/>
  </p:handoutMasterIdLst>
  <p:sldIdLst>
    <p:sldId id="345" r:id="rId5"/>
    <p:sldId id="257" r:id="rId6"/>
    <p:sldId id="258" r:id="rId7"/>
    <p:sldId id="344" r:id="rId8"/>
    <p:sldId id="259" r:id="rId9"/>
    <p:sldId id="261" r:id="rId10"/>
    <p:sldId id="262" r:id="rId11"/>
    <p:sldId id="263" r:id="rId12"/>
    <p:sldId id="342" r:id="rId13"/>
    <p:sldId id="260" r:id="rId14"/>
    <p:sldId id="269" r:id="rId15"/>
    <p:sldId id="300" r:id="rId16"/>
    <p:sldId id="360" r:id="rId17"/>
    <p:sldId id="361" r:id="rId18"/>
    <p:sldId id="362" r:id="rId19"/>
    <p:sldId id="270" r:id="rId20"/>
    <p:sldId id="271" r:id="rId21"/>
    <p:sldId id="349" r:id="rId22"/>
    <p:sldId id="301" r:id="rId23"/>
    <p:sldId id="312" r:id="rId24"/>
    <p:sldId id="279" r:id="rId25"/>
    <p:sldId id="302" r:id="rId26"/>
    <p:sldId id="310" r:id="rId27"/>
    <p:sldId id="313" r:id="rId28"/>
    <p:sldId id="304" r:id="rId29"/>
    <p:sldId id="273" r:id="rId30"/>
    <p:sldId id="347" r:id="rId31"/>
    <p:sldId id="350" r:id="rId32"/>
    <p:sldId id="346" r:id="rId33"/>
    <p:sldId id="343" r:id="rId34"/>
    <p:sldId id="351" r:id="rId35"/>
    <p:sldId id="314" r:id="rId36"/>
    <p:sldId id="265" r:id="rId37"/>
    <p:sldId id="315" r:id="rId38"/>
    <p:sldId id="348" r:id="rId39"/>
    <p:sldId id="298" r:id="rId40"/>
    <p:sldId id="266" r:id="rId41"/>
    <p:sldId id="276" r:id="rId42"/>
    <p:sldId id="277" r:id="rId43"/>
    <p:sldId id="322" r:id="rId44"/>
    <p:sldId id="319" r:id="rId45"/>
    <p:sldId id="321" r:id="rId46"/>
    <p:sldId id="320" r:id="rId47"/>
    <p:sldId id="340" r:id="rId48"/>
    <p:sldId id="352" r:id="rId49"/>
    <p:sldId id="327" r:id="rId50"/>
    <p:sldId id="359" r:id="rId51"/>
    <p:sldId id="328" r:id="rId52"/>
    <p:sldId id="338" r:id="rId53"/>
    <p:sldId id="339" r:id="rId54"/>
    <p:sldId id="355" r:id="rId55"/>
    <p:sldId id="356" r:id="rId56"/>
    <p:sldId id="357" r:id="rId57"/>
    <p:sldId id="354" r:id="rId58"/>
    <p:sldId id="329" r:id="rId59"/>
    <p:sldId id="330" r:id="rId60"/>
    <p:sldId id="331" r:id="rId61"/>
    <p:sldId id="332" r:id="rId62"/>
    <p:sldId id="333" r:id="rId63"/>
    <p:sldId id="334" r:id="rId64"/>
    <p:sldId id="336" r:id="rId65"/>
    <p:sldId id="335" r:id="rId66"/>
    <p:sldId id="337" r:id="rId67"/>
  </p:sldIdLst>
  <p:sldSz cx="9144000" cy="6858000" type="screen4x3"/>
  <p:notesSz cx="6858000" cy="9144000"/>
  <p:defaultTextStyle>
    <a:defPPr>
      <a:defRPr lang="nl-NL"/>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465E75"/>
    <a:srgbClr val="497F69"/>
    <a:srgbClr val="0000FF"/>
    <a:srgbClr val="000099"/>
    <a:srgbClr val="FF0000"/>
    <a:srgbClr val="0000CC"/>
    <a:srgbClr val="FF3300"/>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26" autoAdjust="0"/>
    <p:restoredTop sz="93727" autoAdjust="0"/>
  </p:normalViewPr>
  <p:slideViewPr>
    <p:cSldViewPr snapToGrid="0">
      <p:cViewPr>
        <p:scale>
          <a:sx n="100" d="100"/>
          <a:sy n="100" d="100"/>
        </p:scale>
        <p:origin x="1426" y="206"/>
      </p:cViewPr>
      <p:guideLst>
        <p:guide orient="horz" pos="2160"/>
        <p:guide pos="2880"/>
      </p:guideLst>
    </p:cSldViewPr>
  </p:slideViewPr>
  <p:notesTextViewPr>
    <p:cViewPr>
      <p:scale>
        <a:sx n="3" d="2"/>
        <a:sy n="3" d="2"/>
      </p:scale>
      <p:origin x="0" y="0"/>
    </p:cViewPr>
  </p:notesTextViewPr>
  <p:sorterViewPr>
    <p:cViewPr>
      <p:scale>
        <a:sx n="90" d="100"/>
        <a:sy n="90" d="100"/>
      </p:scale>
      <p:origin x="0" y="-643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5632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5632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5632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990C8A43-945C-46AA-9A27-F5FFE8890727}" type="slidenum">
              <a:rPr lang="en-US"/>
              <a:pPr>
                <a:defRPr/>
              </a:pPr>
              <a:t>‹nr.›</a:t>
            </a:fld>
            <a:endParaRPr lang="en-US"/>
          </a:p>
        </p:txBody>
      </p:sp>
    </p:spTree>
    <p:extLst>
      <p:ext uri="{BB962C8B-B14F-4D97-AF65-F5344CB8AC3E}">
        <p14:creationId xmlns:p14="http://schemas.microsoft.com/office/powerpoint/2010/main" val="34204551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nl-NL"/>
          </a:p>
        </p:txBody>
      </p:sp>
      <p:sp>
        <p:nvSpPr>
          <p:cNvPr id="409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nl-NL"/>
          </a:p>
        </p:txBody>
      </p:sp>
      <p:sp>
        <p:nvSpPr>
          <p:cNvPr id="542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409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nl-NL" noProof="0" smtClean="0"/>
              <a:t>Klik om de opmaakprofielen van de modeltekst te bewerken</a:t>
            </a:r>
          </a:p>
          <a:p>
            <a:pPr lvl="1"/>
            <a:r>
              <a:rPr lang="nl-NL" noProof="0" smtClean="0"/>
              <a:t>Tweede niveau</a:t>
            </a:r>
          </a:p>
          <a:p>
            <a:pPr lvl="2"/>
            <a:r>
              <a:rPr lang="nl-NL" noProof="0" smtClean="0"/>
              <a:t>Derde niveau</a:t>
            </a:r>
          </a:p>
          <a:p>
            <a:pPr lvl="3"/>
            <a:r>
              <a:rPr lang="nl-NL" noProof="0" smtClean="0"/>
              <a:t>Vierde niveau</a:t>
            </a:r>
          </a:p>
          <a:p>
            <a:pPr lvl="4"/>
            <a:r>
              <a:rPr lang="nl-NL" noProof="0" smtClean="0"/>
              <a:t>Vijfde niveau</a:t>
            </a:r>
          </a:p>
        </p:txBody>
      </p:sp>
      <p:sp>
        <p:nvSpPr>
          <p:cNvPr id="409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nl-NL"/>
          </a:p>
        </p:txBody>
      </p:sp>
      <p:sp>
        <p:nvSpPr>
          <p:cNvPr id="409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974AD563-8190-49B0-A0EB-9612359E798A}" type="slidenum">
              <a:rPr lang="nl-NL"/>
              <a:pPr>
                <a:defRPr/>
              </a:pPr>
              <a:t>‹nr.›</a:t>
            </a:fld>
            <a:endParaRPr lang="nl-NL"/>
          </a:p>
        </p:txBody>
      </p:sp>
    </p:spTree>
    <p:extLst>
      <p:ext uri="{BB962C8B-B14F-4D97-AF65-F5344CB8AC3E}">
        <p14:creationId xmlns:p14="http://schemas.microsoft.com/office/powerpoint/2010/main" val="220395435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Complex_(chemistry)"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en.wikipedia.org/wiki/Biomolecule"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pPr>
              <a:defRPr/>
            </a:pPr>
            <a:fld id="{974AD563-8190-49B0-A0EB-9612359E798A}" type="slidenum">
              <a:rPr lang="nl-NL" smtClean="0"/>
              <a:pPr>
                <a:defRPr/>
              </a:pPr>
              <a:t>14</a:t>
            </a:fld>
            <a:endParaRPr lang="nl-NL"/>
          </a:p>
        </p:txBody>
      </p:sp>
    </p:spTree>
    <p:extLst>
      <p:ext uri="{BB962C8B-B14F-4D97-AF65-F5344CB8AC3E}">
        <p14:creationId xmlns:p14="http://schemas.microsoft.com/office/powerpoint/2010/main" val="30139685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60FFB136-35D8-42C4-A594-D0A9F5445AB8}" type="slidenum">
              <a:rPr lang="nl-NL" smtClean="0"/>
              <a:pPr/>
              <a:t>61</a:t>
            </a:fld>
            <a:endParaRPr lang="nl-NL" smtClean="0"/>
          </a:p>
        </p:txBody>
      </p:sp>
      <p:sp>
        <p:nvSpPr>
          <p:cNvPr id="56323" name="Rectangle 2"/>
          <p:cNvSpPr>
            <a:spLocks noGrp="1" noRot="1" noChangeAspect="1" noChangeArrowheads="1" noTextEdit="1"/>
          </p:cNvSpPr>
          <p:nvPr>
            <p:ph type="sldImg"/>
          </p:nvPr>
        </p:nvSpPr>
        <p:spPr>
          <a:xfrm>
            <a:off x="1143000" y="684213"/>
            <a:ext cx="4573588" cy="3430587"/>
          </a:xfrm>
          <a:ln/>
        </p:spPr>
      </p:sp>
      <p:sp>
        <p:nvSpPr>
          <p:cNvPr id="56324" name="Rectangle 3"/>
          <p:cNvSpPr>
            <a:spLocks noGrp="1" noChangeArrowheads="1"/>
          </p:cNvSpPr>
          <p:nvPr>
            <p:ph type="body" idx="1"/>
          </p:nvPr>
        </p:nvSpPr>
        <p:spPr>
          <a:xfrm>
            <a:off x="914400" y="4338638"/>
            <a:ext cx="5029200" cy="4121150"/>
          </a:xfrm>
          <a:noFill/>
          <a:ln/>
        </p:spPr>
        <p:txBody>
          <a:bodyPr/>
          <a:lstStyle/>
          <a:p>
            <a:pPr eaLnBrk="1" hangingPunct="1">
              <a:buFontTx/>
              <a:buChar char="-"/>
            </a:pPr>
            <a:r>
              <a:rPr lang="en-US" sz="1600" smtClean="0"/>
              <a:t> </a:t>
            </a:r>
            <a:r>
              <a:rPr lang="en-US" altLang="ja-JP" sz="1600" smtClean="0"/>
              <a:t>Transcriptional repressor that b</a:t>
            </a:r>
            <a:r>
              <a:rPr lang="en-US" sz="1600" smtClean="0"/>
              <a:t>inds to upstream region of targets </a:t>
            </a:r>
            <a:r>
              <a:rPr lang="en-US" sz="1600" smtClean="0">
                <a:sym typeface="Wingdings" pitchFamily="2" charset="2"/>
              </a:rPr>
              <a:t></a:t>
            </a:r>
            <a:r>
              <a:rPr lang="en-US" altLang="ja-JP" sz="1600" smtClean="0">
                <a:sym typeface="Wingdings" pitchFamily="2" charset="2"/>
              </a:rPr>
              <a:t> </a:t>
            </a:r>
            <a:r>
              <a:rPr lang="en-US" sz="1600" smtClean="0">
                <a:sym typeface="Wingdings" pitchFamily="2" charset="2"/>
              </a:rPr>
              <a:t>interferes with RNAP</a:t>
            </a:r>
            <a:r>
              <a:rPr lang="en-US" altLang="ja-JP" sz="1600" smtClean="0">
                <a:sym typeface="Wingdings" pitchFamily="2" charset="2"/>
              </a:rPr>
              <a:t> </a:t>
            </a:r>
            <a:r>
              <a:rPr lang="en-US" sz="1600" smtClean="0">
                <a:sym typeface="Wingdings" pitchFamily="2" charset="2"/>
              </a:rPr>
              <a:t></a:t>
            </a:r>
            <a:r>
              <a:rPr lang="en-US" altLang="ja-JP" sz="1600" smtClean="0">
                <a:sym typeface="Wingdings" pitchFamily="2" charset="2"/>
              </a:rPr>
              <a:t> </a:t>
            </a:r>
            <a:r>
              <a:rPr lang="en-US" sz="1600" smtClean="0">
                <a:sym typeface="Wingdings" pitchFamily="2" charset="2"/>
              </a:rPr>
              <a:t>HTH Domain</a:t>
            </a:r>
          </a:p>
          <a:p>
            <a:pPr eaLnBrk="1" hangingPunct="1">
              <a:buFontTx/>
              <a:buChar char="-"/>
            </a:pPr>
            <a:r>
              <a:rPr lang="en-US" sz="1600" smtClean="0"/>
              <a:t> Close homologs present in several Gram+ bacteri</a:t>
            </a:r>
            <a:r>
              <a:rPr lang="en-US" altLang="ja-JP" sz="1600" smtClean="0"/>
              <a:t>a </a:t>
            </a:r>
            <a:r>
              <a:rPr lang="en-US" altLang="ja-JP" sz="1600" smtClean="0">
                <a:sym typeface="Wingdings" pitchFamily="2" charset="2"/>
              </a:rPr>
              <a:t></a:t>
            </a:r>
            <a:r>
              <a:rPr lang="en-US" altLang="ja-JP" sz="1600" smtClean="0"/>
              <a:t> </a:t>
            </a:r>
            <a:r>
              <a:rPr lang="en-US" sz="1600" smtClean="0"/>
              <a:t>Bacillus mutant complemented by Lactococcus </a:t>
            </a:r>
          </a:p>
          <a:p>
            <a:pPr eaLnBrk="1" hangingPunct="1"/>
            <a:r>
              <a:rPr lang="en-US" sz="1600" smtClean="0"/>
              <a:t> Mention anthracis and cereus pathogens</a:t>
            </a:r>
          </a:p>
          <a:p>
            <a:pPr eaLnBrk="1" hangingPunct="1">
              <a:buFontTx/>
              <a:buChar char="-"/>
            </a:pPr>
            <a:r>
              <a:rPr lang="en-US" sz="1600" smtClean="0"/>
              <a:t> GTP and BCAAs are co-factors (will be shown later on)</a:t>
            </a:r>
          </a:p>
          <a:p>
            <a:pPr lvl="1" eaLnBrk="1" hangingPunct="1">
              <a:buFontTx/>
              <a:buChar char="-"/>
            </a:pPr>
            <a:r>
              <a:rPr lang="en-US" sz="1600" smtClean="0"/>
              <a:t> Stimulate binding, enhance activity</a:t>
            </a:r>
          </a:p>
          <a:p>
            <a:pPr lvl="1" eaLnBrk="1" hangingPunct="1">
              <a:buFontTx/>
              <a:buChar char="-"/>
            </a:pPr>
            <a:r>
              <a:rPr lang="en-US" sz="1600" smtClean="0"/>
              <a:t> Independent mechanisms</a:t>
            </a:r>
          </a:p>
          <a:p>
            <a:pPr lvl="1" eaLnBrk="1" hangingPunct="1">
              <a:buFontTx/>
              <a:buChar char="-"/>
            </a:pPr>
            <a:r>
              <a:rPr lang="en-US" sz="1600" smtClean="0"/>
              <a:t> No GTP in lactis</a:t>
            </a:r>
          </a:p>
          <a:p>
            <a:pPr eaLnBrk="1" hangingPunct="1">
              <a:buFontTx/>
              <a:buChar char="-"/>
            </a:pPr>
            <a:r>
              <a:rPr lang="en-US" sz="1600" smtClean="0"/>
              <a:t> Which targets of N and C in Bacillus</a:t>
            </a:r>
          </a:p>
          <a:p>
            <a:pPr eaLnBrk="1" hangingPunct="1">
              <a:buFontTx/>
              <a:buChar char="-"/>
            </a:pPr>
            <a:r>
              <a:rPr lang="en-US" sz="1600" smtClean="0"/>
              <a:t> In lactis known so far: limited to nitrogen metabolism</a:t>
            </a:r>
          </a:p>
        </p:txBody>
      </p:sp>
    </p:spTree>
    <p:extLst>
      <p:ext uri="{BB962C8B-B14F-4D97-AF65-F5344CB8AC3E}">
        <p14:creationId xmlns:p14="http://schemas.microsoft.com/office/powerpoint/2010/main" val="3957373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942ACAF7-92D2-4D32-B953-080CF8D4D0EE}" type="slidenum">
              <a:rPr lang="nl-NL" smtClean="0"/>
              <a:pPr/>
              <a:t>62</a:t>
            </a:fld>
            <a:endParaRPr lang="nl-NL" smtClean="0"/>
          </a:p>
        </p:txBody>
      </p:sp>
      <p:sp>
        <p:nvSpPr>
          <p:cNvPr id="55299" name="Rectangle 2"/>
          <p:cNvSpPr>
            <a:spLocks noGrp="1" noRot="1" noChangeAspect="1" noChangeArrowheads="1" noTextEdit="1"/>
          </p:cNvSpPr>
          <p:nvPr>
            <p:ph type="sldImg"/>
          </p:nvPr>
        </p:nvSpPr>
        <p:spPr>
          <a:xfrm>
            <a:off x="1143000" y="684213"/>
            <a:ext cx="4573588" cy="3430587"/>
          </a:xfrm>
          <a:ln/>
        </p:spPr>
      </p:sp>
      <p:sp>
        <p:nvSpPr>
          <p:cNvPr id="55300" name="Rectangle 3"/>
          <p:cNvSpPr>
            <a:spLocks noGrp="1" noChangeArrowheads="1"/>
          </p:cNvSpPr>
          <p:nvPr>
            <p:ph type="body" idx="1"/>
          </p:nvPr>
        </p:nvSpPr>
        <p:spPr>
          <a:xfrm>
            <a:off x="914400" y="4338638"/>
            <a:ext cx="5029200" cy="4121150"/>
          </a:xfrm>
          <a:noFill/>
          <a:ln/>
        </p:spPr>
        <p:txBody>
          <a:bodyPr/>
          <a:lstStyle/>
          <a:p>
            <a:pPr eaLnBrk="1" hangingPunct="1"/>
            <a:endParaRPr lang="en-US" smtClean="0"/>
          </a:p>
        </p:txBody>
      </p:sp>
    </p:spTree>
    <p:extLst>
      <p:ext uri="{BB962C8B-B14F-4D97-AF65-F5344CB8AC3E}">
        <p14:creationId xmlns:p14="http://schemas.microsoft.com/office/powerpoint/2010/main" val="850901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pPr>
              <a:defRPr/>
            </a:pPr>
            <a:fld id="{974AD563-8190-49B0-A0EB-9612359E798A}" type="slidenum">
              <a:rPr lang="nl-NL" smtClean="0"/>
              <a:pPr>
                <a:defRPr/>
              </a:pPr>
              <a:t>17</a:t>
            </a:fld>
            <a:endParaRPr lang="nl-NL"/>
          </a:p>
        </p:txBody>
      </p:sp>
    </p:spTree>
    <p:extLst>
      <p:ext uri="{BB962C8B-B14F-4D97-AF65-F5344CB8AC3E}">
        <p14:creationId xmlns:p14="http://schemas.microsoft.com/office/powerpoint/2010/main" val="2592993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pPr>
              <a:defRPr/>
            </a:pPr>
            <a:fld id="{974AD563-8190-49B0-A0EB-9612359E798A}" type="slidenum">
              <a:rPr lang="nl-NL" smtClean="0"/>
              <a:pPr>
                <a:defRPr/>
              </a:pPr>
              <a:t>25</a:t>
            </a:fld>
            <a:endParaRPr lang="nl-NL"/>
          </a:p>
        </p:txBody>
      </p:sp>
    </p:spTree>
    <p:extLst>
      <p:ext uri="{BB962C8B-B14F-4D97-AF65-F5344CB8AC3E}">
        <p14:creationId xmlns:p14="http://schemas.microsoft.com/office/powerpoint/2010/main" val="1202172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pPr>
              <a:defRPr/>
            </a:pPr>
            <a:fld id="{974AD563-8190-49B0-A0EB-9612359E798A}" type="slidenum">
              <a:rPr lang="nl-NL" smtClean="0"/>
              <a:pPr>
                <a:defRPr/>
              </a:pPr>
              <a:t>29</a:t>
            </a:fld>
            <a:endParaRPr lang="nl-NL"/>
          </a:p>
        </p:txBody>
      </p:sp>
    </p:spTree>
    <p:extLst>
      <p:ext uri="{BB962C8B-B14F-4D97-AF65-F5344CB8AC3E}">
        <p14:creationId xmlns:p14="http://schemas.microsoft.com/office/powerpoint/2010/main" val="684984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nl-NL" dirty="0" smtClean="0"/>
              <a:t>http://www.youtube.com/watch?v=42RqqAYs8Fk&amp;feature=related</a:t>
            </a:r>
          </a:p>
          <a:p>
            <a:pPr marL="0" marR="0" indent="0" algn="l" defTabSz="914400" rtl="0" eaLnBrk="0" fontAlgn="base" latinLnBrk="0" hangingPunct="0">
              <a:lnSpc>
                <a:spcPct val="100000"/>
              </a:lnSpc>
              <a:spcBef>
                <a:spcPct val="30000"/>
              </a:spcBef>
              <a:spcAft>
                <a:spcPct val="0"/>
              </a:spcAft>
              <a:buClrTx/>
              <a:buSzTx/>
              <a:buFontTx/>
              <a:buNone/>
              <a:tabLst/>
              <a:defRPr/>
            </a:pPr>
            <a:r>
              <a:rPr lang="nl-NL" dirty="0" smtClean="0"/>
              <a:t>https://www.youtube.com/watch?v=42RqqAYs8Fk&amp;feature=related</a:t>
            </a:r>
          </a:p>
          <a:p>
            <a:pPr marL="0" marR="0" indent="0" algn="l" defTabSz="914400" rtl="0" eaLnBrk="0" fontAlgn="base" latinLnBrk="0" hangingPunct="0">
              <a:lnSpc>
                <a:spcPct val="100000"/>
              </a:lnSpc>
              <a:spcBef>
                <a:spcPct val="30000"/>
              </a:spcBef>
              <a:spcAft>
                <a:spcPct val="0"/>
              </a:spcAft>
              <a:buClrTx/>
              <a:buSzTx/>
              <a:buFontTx/>
              <a:buNone/>
              <a:tabLst/>
              <a:defRPr/>
            </a:pPr>
            <a:endParaRPr lang="nl-NL" dirty="0" smtClean="0"/>
          </a:p>
        </p:txBody>
      </p:sp>
      <p:sp>
        <p:nvSpPr>
          <p:cNvPr id="4" name="Tijdelijke aanduiding voor dianummer 3"/>
          <p:cNvSpPr>
            <a:spLocks noGrp="1"/>
          </p:cNvSpPr>
          <p:nvPr>
            <p:ph type="sldNum" sz="quarter" idx="10"/>
          </p:nvPr>
        </p:nvSpPr>
        <p:spPr/>
        <p:txBody>
          <a:bodyPr/>
          <a:lstStyle/>
          <a:p>
            <a:pPr>
              <a:defRPr/>
            </a:pPr>
            <a:fld id="{974AD563-8190-49B0-A0EB-9612359E798A}" type="slidenum">
              <a:rPr lang="nl-NL" smtClean="0"/>
              <a:pPr>
                <a:defRPr/>
              </a:pPr>
              <a:t>43</a:t>
            </a:fld>
            <a:endParaRPr lang="nl-NL"/>
          </a:p>
        </p:txBody>
      </p:sp>
    </p:spTree>
    <p:extLst>
      <p:ext uri="{BB962C8B-B14F-4D97-AF65-F5344CB8AC3E}">
        <p14:creationId xmlns:p14="http://schemas.microsoft.com/office/powerpoint/2010/main" val="3646748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ligand</a:t>
            </a:r>
            <a:r>
              <a:rPr lang="en-US" dirty="0" smtClean="0"/>
              <a:t> is a substance that forms a </a:t>
            </a:r>
            <a:r>
              <a:rPr lang="en-US" dirty="0" smtClean="0">
                <a:hlinkClick r:id="rId3" tooltip="Complex (chemistry)"/>
              </a:rPr>
              <a:t>complex</a:t>
            </a:r>
            <a:r>
              <a:rPr lang="en-US" dirty="0" smtClean="0"/>
              <a:t> with a </a:t>
            </a:r>
            <a:r>
              <a:rPr lang="en-US" dirty="0" smtClean="0">
                <a:hlinkClick r:id="rId4" tooltip="Biomolecule"/>
              </a:rPr>
              <a:t>biomolecule</a:t>
            </a:r>
            <a:r>
              <a:rPr lang="en-US" dirty="0" smtClean="0"/>
              <a:t> to serve a biological purpose</a:t>
            </a:r>
            <a:endParaRPr lang="nl-NL" dirty="0"/>
          </a:p>
        </p:txBody>
      </p:sp>
      <p:sp>
        <p:nvSpPr>
          <p:cNvPr id="4" name="Slide Number Placeholder 3"/>
          <p:cNvSpPr>
            <a:spLocks noGrp="1"/>
          </p:cNvSpPr>
          <p:nvPr>
            <p:ph type="sldNum" sz="quarter" idx="10"/>
          </p:nvPr>
        </p:nvSpPr>
        <p:spPr/>
        <p:txBody>
          <a:bodyPr/>
          <a:lstStyle/>
          <a:p>
            <a:pPr>
              <a:defRPr/>
            </a:pPr>
            <a:fld id="{974AD563-8190-49B0-A0EB-9612359E798A}" type="slidenum">
              <a:rPr lang="nl-NL" smtClean="0"/>
              <a:pPr>
                <a:defRPr/>
              </a:pPr>
              <a:t>44</a:t>
            </a:fld>
            <a:endParaRPr lang="nl-NL"/>
          </a:p>
        </p:txBody>
      </p:sp>
    </p:spTree>
    <p:extLst>
      <p:ext uri="{BB962C8B-B14F-4D97-AF65-F5344CB8AC3E}">
        <p14:creationId xmlns:p14="http://schemas.microsoft.com/office/powerpoint/2010/main" val="1143403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a:defRPr/>
            </a:pPr>
            <a:fld id="{974AD563-8190-49B0-A0EB-9612359E798A}" type="slidenum">
              <a:rPr lang="nl-NL" smtClean="0"/>
              <a:pPr>
                <a:defRPr/>
              </a:pPr>
              <a:t>45</a:t>
            </a:fld>
            <a:endParaRPr lang="nl-NL"/>
          </a:p>
        </p:txBody>
      </p:sp>
    </p:spTree>
    <p:extLst>
      <p:ext uri="{BB962C8B-B14F-4D97-AF65-F5344CB8AC3E}">
        <p14:creationId xmlns:p14="http://schemas.microsoft.com/office/powerpoint/2010/main" val="1422952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a:defRPr/>
            </a:pPr>
            <a:fld id="{974AD563-8190-49B0-A0EB-9612359E798A}" type="slidenum">
              <a:rPr lang="nl-NL" smtClean="0"/>
              <a:pPr>
                <a:defRPr/>
              </a:pPr>
              <a:t>50</a:t>
            </a:fld>
            <a:endParaRPr lang="nl-NL"/>
          </a:p>
        </p:txBody>
      </p:sp>
    </p:spTree>
    <p:extLst>
      <p:ext uri="{BB962C8B-B14F-4D97-AF65-F5344CB8AC3E}">
        <p14:creationId xmlns:p14="http://schemas.microsoft.com/office/powerpoint/2010/main" val="2839382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a:defRPr/>
            </a:pPr>
            <a:fld id="{974AD563-8190-49B0-A0EB-9612359E798A}" type="slidenum">
              <a:rPr lang="nl-NL" smtClean="0"/>
              <a:pPr>
                <a:defRPr/>
              </a:pPr>
              <a:t>53</a:t>
            </a:fld>
            <a:endParaRPr lang="nl-NL"/>
          </a:p>
        </p:txBody>
      </p:sp>
    </p:spTree>
    <p:extLst>
      <p:ext uri="{BB962C8B-B14F-4D97-AF65-F5344CB8AC3E}">
        <p14:creationId xmlns:p14="http://schemas.microsoft.com/office/powerpoint/2010/main" val="16249217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nl-NL" smtClean="0"/>
              <a:t>Klik om de stijl te bewerken</a:t>
            </a:r>
            <a:endParaRPr lang="nl-NL"/>
          </a:p>
        </p:txBody>
      </p:sp>
      <p:sp>
        <p:nvSpPr>
          <p:cNvPr id="3" name="Ondertitel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l-NL" smtClean="0"/>
              <a:t>Klik om het opmaakprofiel van de modelondertitel te bewerken</a:t>
            </a:r>
            <a:endParaRPr lang="nl-NL"/>
          </a:p>
        </p:txBody>
      </p:sp>
      <p:sp>
        <p:nvSpPr>
          <p:cNvPr id="4" name="Rectangle 4"/>
          <p:cNvSpPr>
            <a:spLocks noGrp="1" noChangeArrowheads="1"/>
          </p:cNvSpPr>
          <p:nvPr>
            <p:ph type="dt" sz="half" idx="10"/>
          </p:nvPr>
        </p:nvSpPr>
        <p:spPr>
          <a:ln/>
        </p:spPr>
        <p:txBody>
          <a:bodyPr/>
          <a:lstStyle>
            <a:lvl1pPr>
              <a:defRPr/>
            </a:lvl1pPr>
          </a:lstStyle>
          <a:p>
            <a:pPr>
              <a:defRPr/>
            </a:pPr>
            <a:endParaRPr lang="nl-NL"/>
          </a:p>
        </p:txBody>
      </p:sp>
      <p:sp>
        <p:nvSpPr>
          <p:cNvPr id="5" name="Rectangle 5"/>
          <p:cNvSpPr>
            <a:spLocks noGrp="1" noChangeArrowheads="1"/>
          </p:cNvSpPr>
          <p:nvPr>
            <p:ph type="ftr" sz="quarter" idx="11"/>
          </p:nvPr>
        </p:nvSpPr>
        <p:spPr>
          <a:ln/>
        </p:spPr>
        <p:txBody>
          <a:bodyPr/>
          <a:lstStyle>
            <a:lvl1pPr>
              <a:defRPr/>
            </a:lvl1pPr>
          </a:lstStyle>
          <a:p>
            <a:pPr>
              <a:defRPr/>
            </a:pPr>
            <a:endParaRPr lang="nl-NL"/>
          </a:p>
        </p:txBody>
      </p:sp>
      <p:sp>
        <p:nvSpPr>
          <p:cNvPr id="6" name="Rectangle 6"/>
          <p:cNvSpPr>
            <a:spLocks noGrp="1" noChangeArrowheads="1"/>
          </p:cNvSpPr>
          <p:nvPr>
            <p:ph type="sldNum" sz="quarter" idx="12"/>
          </p:nvPr>
        </p:nvSpPr>
        <p:spPr>
          <a:ln/>
        </p:spPr>
        <p:txBody>
          <a:bodyPr/>
          <a:lstStyle>
            <a:lvl1pPr>
              <a:defRPr/>
            </a:lvl1pPr>
          </a:lstStyle>
          <a:p>
            <a:pPr>
              <a:defRPr/>
            </a:pPr>
            <a:fld id="{C1EC4865-CCD6-4873-AF6F-2CFE1C1431E3}" type="slidenum">
              <a:rPr lang="nl-NL"/>
              <a:pPr>
                <a:defRPr/>
              </a:pPr>
              <a:t>‹nr.›</a:t>
            </a:fld>
            <a:endParaRPr lang="nl-NL"/>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Rectangle 4"/>
          <p:cNvSpPr>
            <a:spLocks noGrp="1" noChangeArrowheads="1"/>
          </p:cNvSpPr>
          <p:nvPr>
            <p:ph type="dt" sz="half" idx="10"/>
          </p:nvPr>
        </p:nvSpPr>
        <p:spPr>
          <a:ln/>
        </p:spPr>
        <p:txBody>
          <a:bodyPr/>
          <a:lstStyle>
            <a:lvl1pPr>
              <a:defRPr/>
            </a:lvl1pPr>
          </a:lstStyle>
          <a:p>
            <a:pPr>
              <a:defRPr/>
            </a:pPr>
            <a:endParaRPr lang="nl-NL"/>
          </a:p>
        </p:txBody>
      </p:sp>
      <p:sp>
        <p:nvSpPr>
          <p:cNvPr id="5" name="Rectangle 5"/>
          <p:cNvSpPr>
            <a:spLocks noGrp="1" noChangeArrowheads="1"/>
          </p:cNvSpPr>
          <p:nvPr>
            <p:ph type="ftr" sz="quarter" idx="11"/>
          </p:nvPr>
        </p:nvSpPr>
        <p:spPr>
          <a:ln/>
        </p:spPr>
        <p:txBody>
          <a:bodyPr/>
          <a:lstStyle>
            <a:lvl1pPr>
              <a:defRPr/>
            </a:lvl1pPr>
          </a:lstStyle>
          <a:p>
            <a:pPr>
              <a:defRPr/>
            </a:pPr>
            <a:endParaRPr lang="nl-NL"/>
          </a:p>
        </p:txBody>
      </p:sp>
      <p:sp>
        <p:nvSpPr>
          <p:cNvPr id="6" name="Rectangle 6"/>
          <p:cNvSpPr>
            <a:spLocks noGrp="1" noChangeArrowheads="1"/>
          </p:cNvSpPr>
          <p:nvPr>
            <p:ph type="sldNum" sz="quarter" idx="12"/>
          </p:nvPr>
        </p:nvSpPr>
        <p:spPr>
          <a:ln/>
        </p:spPr>
        <p:txBody>
          <a:bodyPr/>
          <a:lstStyle>
            <a:lvl1pPr>
              <a:defRPr/>
            </a:lvl1pPr>
          </a:lstStyle>
          <a:p>
            <a:pPr>
              <a:defRPr/>
            </a:pPr>
            <a:fld id="{1EED920C-1D4E-46DB-BC16-F4A3B8377983}" type="slidenum">
              <a:rPr lang="nl-NL"/>
              <a:pPr>
                <a:defRPr/>
              </a:pPr>
              <a:t>‹nr.›</a:t>
            </a:fld>
            <a:endParaRPr lang="nl-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74638"/>
            <a:ext cx="2057400" cy="5851525"/>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457200" y="274638"/>
            <a:ext cx="6019800" cy="5851525"/>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Rectangle 4"/>
          <p:cNvSpPr>
            <a:spLocks noGrp="1" noChangeArrowheads="1"/>
          </p:cNvSpPr>
          <p:nvPr>
            <p:ph type="dt" sz="half" idx="10"/>
          </p:nvPr>
        </p:nvSpPr>
        <p:spPr>
          <a:ln/>
        </p:spPr>
        <p:txBody>
          <a:bodyPr/>
          <a:lstStyle>
            <a:lvl1pPr>
              <a:defRPr/>
            </a:lvl1pPr>
          </a:lstStyle>
          <a:p>
            <a:pPr>
              <a:defRPr/>
            </a:pPr>
            <a:endParaRPr lang="nl-NL"/>
          </a:p>
        </p:txBody>
      </p:sp>
      <p:sp>
        <p:nvSpPr>
          <p:cNvPr id="5" name="Rectangle 5"/>
          <p:cNvSpPr>
            <a:spLocks noGrp="1" noChangeArrowheads="1"/>
          </p:cNvSpPr>
          <p:nvPr>
            <p:ph type="ftr" sz="quarter" idx="11"/>
          </p:nvPr>
        </p:nvSpPr>
        <p:spPr>
          <a:ln/>
        </p:spPr>
        <p:txBody>
          <a:bodyPr/>
          <a:lstStyle>
            <a:lvl1pPr>
              <a:defRPr/>
            </a:lvl1pPr>
          </a:lstStyle>
          <a:p>
            <a:pPr>
              <a:defRPr/>
            </a:pPr>
            <a:endParaRPr lang="nl-NL"/>
          </a:p>
        </p:txBody>
      </p:sp>
      <p:sp>
        <p:nvSpPr>
          <p:cNvPr id="6" name="Rectangle 6"/>
          <p:cNvSpPr>
            <a:spLocks noGrp="1" noChangeArrowheads="1"/>
          </p:cNvSpPr>
          <p:nvPr>
            <p:ph type="sldNum" sz="quarter" idx="12"/>
          </p:nvPr>
        </p:nvSpPr>
        <p:spPr>
          <a:ln/>
        </p:spPr>
        <p:txBody>
          <a:bodyPr/>
          <a:lstStyle>
            <a:lvl1pPr>
              <a:defRPr/>
            </a:lvl1pPr>
          </a:lstStyle>
          <a:p>
            <a:pPr>
              <a:defRPr/>
            </a:pPr>
            <a:fld id="{6BEAC6A4-BA09-45C8-B465-A93FE9EDC63E}" type="slidenum">
              <a:rPr lang="nl-NL"/>
              <a:pPr>
                <a:defRPr/>
              </a:pPr>
              <a:t>‹nr.›</a:t>
            </a:fld>
            <a:endParaRPr lang="nl-N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Titel, inhoud en 2 inhoudselementen">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457200" y="1600200"/>
            <a:ext cx="4038600" cy="4525963"/>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quarter" idx="2"/>
          </p:nvPr>
        </p:nvSpPr>
        <p:spPr>
          <a:xfrm>
            <a:off x="4648200" y="1600200"/>
            <a:ext cx="4038600" cy="21859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inhoud 4"/>
          <p:cNvSpPr>
            <a:spLocks noGrp="1"/>
          </p:cNvSpPr>
          <p:nvPr>
            <p:ph sz="quarter" idx="3"/>
          </p:nvPr>
        </p:nvSpPr>
        <p:spPr>
          <a:xfrm>
            <a:off x="4648200" y="3938588"/>
            <a:ext cx="4038600" cy="2187575"/>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Rectangle 4"/>
          <p:cNvSpPr>
            <a:spLocks noGrp="1" noChangeArrowheads="1"/>
          </p:cNvSpPr>
          <p:nvPr>
            <p:ph type="dt" sz="half" idx="10"/>
          </p:nvPr>
        </p:nvSpPr>
        <p:spPr>
          <a:ln/>
        </p:spPr>
        <p:txBody>
          <a:bodyPr/>
          <a:lstStyle>
            <a:lvl1pPr>
              <a:defRPr/>
            </a:lvl1pPr>
          </a:lstStyle>
          <a:p>
            <a:pPr>
              <a:defRPr/>
            </a:pPr>
            <a:endParaRPr lang="nl-NL"/>
          </a:p>
        </p:txBody>
      </p:sp>
      <p:sp>
        <p:nvSpPr>
          <p:cNvPr id="7" name="Rectangle 5"/>
          <p:cNvSpPr>
            <a:spLocks noGrp="1" noChangeArrowheads="1"/>
          </p:cNvSpPr>
          <p:nvPr>
            <p:ph type="ftr" sz="quarter" idx="11"/>
          </p:nvPr>
        </p:nvSpPr>
        <p:spPr>
          <a:ln/>
        </p:spPr>
        <p:txBody>
          <a:bodyPr/>
          <a:lstStyle>
            <a:lvl1pPr>
              <a:defRPr/>
            </a:lvl1pPr>
          </a:lstStyle>
          <a:p>
            <a:pPr>
              <a:defRPr/>
            </a:pPr>
            <a:endParaRPr lang="nl-NL"/>
          </a:p>
        </p:txBody>
      </p:sp>
      <p:sp>
        <p:nvSpPr>
          <p:cNvPr id="8" name="Rectangle 6"/>
          <p:cNvSpPr>
            <a:spLocks noGrp="1" noChangeArrowheads="1"/>
          </p:cNvSpPr>
          <p:nvPr>
            <p:ph type="sldNum" sz="quarter" idx="12"/>
          </p:nvPr>
        </p:nvSpPr>
        <p:spPr>
          <a:ln/>
        </p:spPr>
        <p:txBody>
          <a:bodyPr/>
          <a:lstStyle>
            <a:lvl1pPr>
              <a:defRPr/>
            </a:lvl1pPr>
          </a:lstStyle>
          <a:p>
            <a:pPr>
              <a:defRPr/>
            </a:pPr>
            <a:fld id="{3C2313D1-2E12-4776-A1DB-58D0F866061A}" type="slidenum">
              <a:rPr lang="nl-NL"/>
              <a:pPr>
                <a:defRPr/>
              </a:pPr>
              <a:t>‹nr.›</a:t>
            </a:fld>
            <a:endParaRPr lang="nl-NL"/>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Object">
    <p:spTree>
      <p:nvGrpSpPr>
        <p:cNvPr id="1" name=""/>
        <p:cNvGrpSpPr/>
        <p:nvPr/>
      </p:nvGrpSpPr>
      <p:grpSpPr>
        <a:xfrm>
          <a:off x="0" y="0"/>
          <a:ext cx="0" cy="0"/>
          <a:chOff x="0" y="0"/>
          <a:chExt cx="0" cy="0"/>
        </a:xfrm>
      </p:grpSpPr>
      <p:sp>
        <p:nvSpPr>
          <p:cNvPr id="2" name="Tijdelijke aanduiding voor inhoud 1"/>
          <p:cNvSpPr>
            <a:spLocks noGrp="1"/>
          </p:cNvSpPr>
          <p:nvPr>
            <p:ph/>
          </p:nvPr>
        </p:nvSpPr>
        <p:spPr>
          <a:xfrm>
            <a:off x="457200" y="274638"/>
            <a:ext cx="8229600" cy="5851525"/>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3" name="Rectangle 4"/>
          <p:cNvSpPr>
            <a:spLocks noGrp="1" noChangeArrowheads="1"/>
          </p:cNvSpPr>
          <p:nvPr>
            <p:ph type="dt" sz="half" idx="10"/>
          </p:nvPr>
        </p:nvSpPr>
        <p:spPr>
          <a:ln/>
        </p:spPr>
        <p:txBody>
          <a:bodyPr/>
          <a:lstStyle>
            <a:lvl1pPr>
              <a:defRPr/>
            </a:lvl1pPr>
          </a:lstStyle>
          <a:p>
            <a:pPr>
              <a:defRPr/>
            </a:pPr>
            <a:endParaRPr lang="nl-NL"/>
          </a:p>
        </p:txBody>
      </p:sp>
      <p:sp>
        <p:nvSpPr>
          <p:cNvPr id="4" name="Rectangle 5"/>
          <p:cNvSpPr>
            <a:spLocks noGrp="1" noChangeArrowheads="1"/>
          </p:cNvSpPr>
          <p:nvPr>
            <p:ph type="ftr" sz="quarter" idx="11"/>
          </p:nvPr>
        </p:nvSpPr>
        <p:spPr>
          <a:ln/>
        </p:spPr>
        <p:txBody>
          <a:bodyPr/>
          <a:lstStyle>
            <a:lvl1pPr>
              <a:defRPr/>
            </a:lvl1pPr>
          </a:lstStyle>
          <a:p>
            <a:pPr>
              <a:defRPr/>
            </a:pPr>
            <a:endParaRPr lang="nl-NL"/>
          </a:p>
        </p:txBody>
      </p:sp>
      <p:sp>
        <p:nvSpPr>
          <p:cNvPr id="5" name="Rectangle 6"/>
          <p:cNvSpPr>
            <a:spLocks noGrp="1" noChangeArrowheads="1"/>
          </p:cNvSpPr>
          <p:nvPr>
            <p:ph type="sldNum" sz="quarter" idx="12"/>
          </p:nvPr>
        </p:nvSpPr>
        <p:spPr>
          <a:ln/>
        </p:spPr>
        <p:txBody>
          <a:bodyPr/>
          <a:lstStyle>
            <a:lvl1pPr>
              <a:defRPr/>
            </a:lvl1pPr>
          </a:lstStyle>
          <a:p>
            <a:pPr>
              <a:defRPr/>
            </a:pPr>
            <a:fld id="{82DC13F2-3B30-47AF-B6F7-BD7B602EA732}" type="slidenum">
              <a:rPr lang="nl-NL"/>
              <a:pPr>
                <a:defRPr/>
              </a:pPr>
              <a:t>‹nr.›</a:t>
            </a:fld>
            <a:endParaRPr lang="nl-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Rectangle 4"/>
          <p:cNvSpPr>
            <a:spLocks noGrp="1" noChangeArrowheads="1"/>
          </p:cNvSpPr>
          <p:nvPr>
            <p:ph type="dt" sz="half" idx="10"/>
          </p:nvPr>
        </p:nvSpPr>
        <p:spPr>
          <a:ln/>
        </p:spPr>
        <p:txBody>
          <a:bodyPr/>
          <a:lstStyle>
            <a:lvl1pPr>
              <a:defRPr/>
            </a:lvl1pPr>
          </a:lstStyle>
          <a:p>
            <a:pPr>
              <a:defRPr/>
            </a:pPr>
            <a:endParaRPr lang="nl-NL"/>
          </a:p>
        </p:txBody>
      </p:sp>
      <p:sp>
        <p:nvSpPr>
          <p:cNvPr id="5" name="Rectangle 5"/>
          <p:cNvSpPr>
            <a:spLocks noGrp="1" noChangeArrowheads="1"/>
          </p:cNvSpPr>
          <p:nvPr>
            <p:ph type="ftr" sz="quarter" idx="11"/>
          </p:nvPr>
        </p:nvSpPr>
        <p:spPr>
          <a:ln/>
        </p:spPr>
        <p:txBody>
          <a:bodyPr/>
          <a:lstStyle>
            <a:lvl1pPr>
              <a:defRPr/>
            </a:lvl1pPr>
          </a:lstStyle>
          <a:p>
            <a:pPr>
              <a:defRPr/>
            </a:pPr>
            <a:endParaRPr lang="nl-NL"/>
          </a:p>
        </p:txBody>
      </p:sp>
      <p:sp>
        <p:nvSpPr>
          <p:cNvPr id="6" name="Rectangle 6"/>
          <p:cNvSpPr>
            <a:spLocks noGrp="1" noChangeArrowheads="1"/>
          </p:cNvSpPr>
          <p:nvPr>
            <p:ph type="sldNum" sz="quarter" idx="12"/>
          </p:nvPr>
        </p:nvSpPr>
        <p:spPr>
          <a:ln/>
        </p:spPr>
        <p:txBody>
          <a:bodyPr/>
          <a:lstStyle>
            <a:lvl1pPr>
              <a:defRPr/>
            </a:lvl1pPr>
          </a:lstStyle>
          <a:p>
            <a:pPr>
              <a:defRPr/>
            </a:pPr>
            <a:fld id="{52C2F07A-C14E-4810-B05D-ED1E665D346B}" type="slidenum">
              <a:rPr lang="nl-NL"/>
              <a:pPr>
                <a:defRPr/>
              </a:pPr>
              <a:t>‹nr.›</a:t>
            </a:fld>
            <a:endParaRPr lang="nl-N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nl-NL" smtClean="0"/>
              <a:t>Klik om de stijl te bewerken</a:t>
            </a:r>
            <a:endParaRPr lang="nl-NL"/>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NL" smtClean="0"/>
              <a:t>Klik om de modelstijlen te bewerken</a:t>
            </a:r>
          </a:p>
        </p:txBody>
      </p:sp>
      <p:sp>
        <p:nvSpPr>
          <p:cNvPr id="4" name="Rectangle 4"/>
          <p:cNvSpPr>
            <a:spLocks noGrp="1" noChangeArrowheads="1"/>
          </p:cNvSpPr>
          <p:nvPr>
            <p:ph type="dt" sz="half" idx="10"/>
          </p:nvPr>
        </p:nvSpPr>
        <p:spPr>
          <a:ln/>
        </p:spPr>
        <p:txBody>
          <a:bodyPr/>
          <a:lstStyle>
            <a:lvl1pPr>
              <a:defRPr/>
            </a:lvl1pPr>
          </a:lstStyle>
          <a:p>
            <a:pPr>
              <a:defRPr/>
            </a:pPr>
            <a:endParaRPr lang="nl-NL"/>
          </a:p>
        </p:txBody>
      </p:sp>
      <p:sp>
        <p:nvSpPr>
          <p:cNvPr id="5" name="Rectangle 5"/>
          <p:cNvSpPr>
            <a:spLocks noGrp="1" noChangeArrowheads="1"/>
          </p:cNvSpPr>
          <p:nvPr>
            <p:ph type="ftr" sz="quarter" idx="11"/>
          </p:nvPr>
        </p:nvSpPr>
        <p:spPr>
          <a:ln/>
        </p:spPr>
        <p:txBody>
          <a:bodyPr/>
          <a:lstStyle>
            <a:lvl1pPr>
              <a:defRPr/>
            </a:lvl1pPr>
          </a:lstStyle>
          <a:p>
            <a:pPr>
              <a:defRPr/>
            </a:pPr>
            <a:endParaRPr lang="nl-NL"/>
          </a:p>
        </p:txBody>
      </p:sp>
      <p:sp>
        <p:nvSpPr>
          <p:cNvPr id="6" name="Rectangle 6"/>
          <p:cNvSpPr>
            <a:spLocks noGrp="1" noChangeArrowheads="1"/>
          </p:cNvSpPr>
          <p:nvPr>
            <p:ph type="sldNum" sz="quarter" idx="12"/>
          </p:nvPr>
        </p:nvSpPr>
        <p:spPr>
          <a:ln/>
        </p:spPr>
        <p:txBody>
          <a:bodyPr/>
          <a:lstStyle>
            <a:lvl1pPr>
              <a:defRPr/>
            </a:lvl1pPr>
          </a:lstStyle>
          <a:p>
            <a:pPr>
              <a:defRPr/>
            </a:pPr>
            <a:fld id="{7E2B035C-A2CC-4AF3-AD82-BE41FA216065}" type="slidenum">
              <a:rPr lang="nl-NL"/>
              <a:pPr>
                <a:defRPr/>
              </a:pPr>
              <a:t>‹nr.›</a:t>
            </a:fld>
            <a:endParaRPr lang="nl-N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Rectangle 4"/>
          <p:cNvSpPr>
            <a:spLocks noGrp="1" noChangeArrowheads="1"/>
          </p:cNvSpPr>
          <p:nvPr>
            <p:ph type="dt" sz="half" idx="10"/>
          </p:nvPr>
        </p:nvSpPr>
        <p:spPr>
          <a:ln/>
        </p:spPr>
        <p:txBody>
          <a:bodyPr/>
          <a:lstStyle>
            <a:lvl1pPr>
              <a:defRPr/>
            </a:lvl1pPr>
          </a:lstStyle>
          <a:p>
            <a:pPr>
              <a:defRPr/>
            </a:pPr>
            <a:endParaRPr lang="nl-NL"/>
          </a:p>
        </p:txBody>
      </p:sp>
      <p:sp>
        <p:nvSpPr>
          <p:cNvPr id="6" name="Rectangle 5"/>
          <p:cNvSpPr>
            <a:spLocks noGrp="1" noChangeArrowheads="1"/>
          </p:cNvSpPr>
          <p:nvPr>
            <p:ph type="ftr" sz="quarter" idx="11"/>
          </p:nvPr>
        </p:nvSpPr>
        <p:spPr>
          <a:ln/>
        </p:spPr>
        <p:txBody>
          <a:bodyPr/>
          <a:lstStyle>
            <a:lvl1pPr>
              <a:defRPr/>
            </a:lvl1pPr>
          </a:lstStyle>
          <a:p>
            <a:pPr>
              <a:defRPr/>
            </a:pPr>
            <a:endParaRPr lang="nl-NL"/>
          </a:p>
        </p:txBody>
      </p:sp>
      <p:sp>
        <p:nvSpPr>
          <p:cNvPr id="7" name="Rectangle 6"/>
          <p:cNvSpPr>
            <a:spLocks noGrp="1" noChangeArrowheads="1"/>
          </p:cNvSpPr>
          <p:nvPr>
            <p:ph type="sldNum" sz="quarter" idx="12"/>
          </p:nvPr>
        </p:nvSpPr>
        <p:spPr>
          <a:ln/>
        </p:spPr>
        <p:txBody>
          <a:bodyPr/>
          <a:lstStyle>
            <a:lvl1pPr>
              <a:defRPr/>
            </a:lvl1pPr>
          </a:lstStyle>
          <a:p>
            <a:pPr>
              <a:defRPr/>
            </a:pPr>
            <a:fld id="{0B1A8B37-2C51-4206-B606-B9D97861E499}" type="slidenum">
              <a:rPr lang="nl-NL"/>
              <a:pPr>
                <a:defRPr/>
              </a:pPr>
              <a:t>‹nr.›</a:t>
            </a:fld>
            <a:endParaRPr lang="nl-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smtClean="0"/>
              <a:t>Klik om de stijl te bewerken</a:t>
            </a:r>
            <a:endParaRPr lang="nl-NL"/>
          </a:p>
        </p:txBody>
      </p:sp>
      <p:sp>
        <p:nvSpPr>
          <p:cNvPr id="3" name="Tijdelijke aanduiding voor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Rectangle 4"/>
          <p:cNvSpPr>
            <a:spLocks noGrp="1" noChangeArrowheads="1"/>
          </p:cNvSpPr>
          <p:nvPr>
            <p:ph type="dt" sz="half" idx="10"/>
          </p:nvPr>
        </p:nvSpPr>
        <p:spPr>
          <a:ln/>
        </p:spPr>
        <p:txBody>
          <a:bodyPr/>
          <a:lstStyle>
            <a:lvl1pPr>
              <a:defRPr/>
            </a:lvl1pPr>
          </a:lstStyle>
          <a:p>
            <a:pPr>
              <a:defRPr/>
            </a:pPr>
            <a:endParaRPr lang="nl-NL"/>
          </a:p>
        </p:txBody>
      </p:sp>
      <p:sp>
        <p:nvSpPr>
          <p:cNvPr id="8" name="Rectangle 5"/>
          <p:cNvSpPr>
            <a:spLocks noGrp="1" noChangeArrowheads="1"/>
          </p:cNvSpPr>
          <p:nvPr>
            <p:ph type="ftr" sz="quarter" idx="11"/>
          </p:nvPr>
        </p:nvSpPr>
        <p:spPr>
          <a:ln/>
        </p:spPr>
        <p:txBody>
          <a:bodyPr/>
          <a:lstStyle>
            <a:lvl1pPr>
              <a:defRPr/>
            </a:lvl1pPr>
          </a:lstStyle>
          <a:p>
            <a:pPr>
              <a:defRPr/>
            </a:pPr>
            <a:endParaRPr lang="nl-NL"/>
          </a:p>
        </p:txBody>
      </p:sp>
      <p:sp>
        <p:nvSpPr>
          <p:cNvPr id="9" name="Rectangle 6"/>
          <p:cNvSpPr>
            <a:spLocks noGrp="1" noChangeArrowheads="1"/>
          </p:cNvSpPr>
          <p:nvPr>
            <p:ph type="sldNum" sz="quarter" idx="12"/>
          </p:nvPr>
        </p:nvSpPr>
        <p:spPr>
          <a:ln/>
        </p:spPr>
        <p:txBody>
          <a:bodyPr/>
          <a:lstStyle>
            <a:lvl1pPr>
              <a:defRPr/>
            </a:lvl1pPr>
          </a:lstStyle>
          <a:p>
            <a:pPr>
              <a:defRPr/>
            </a:pPr>
            <a:fld id="{1E93C20F-D8E9-4F3C-9A6A-31002DE1E15E}" type="slidenum">
              <a:rPr lang="nl-NL"/>
              <a:pPr>
                <a:defRPr/>
              </a:pPr>
              <a:t>‹nr.›</a:t>
            </a:fld>
            <a:endParaRPr lang="nl-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Rectangle 4"/>
          <p:cNvSpPr>
            <a:spLocks noGrp="1" noChangeArrowheads="1"/>
          </p:cNvSpPr>
          <p:nvPr>
            <p:ph type="dt" sz="half" idx="10"/>
          </p:nvPr>
        </p:nvSpPr>
        <p:spPr>
          <a:ln/>
        </p:spPr>
        <p:txBody>
          <a:bodyPr/>
          <a:lstStyle>
            <a:lvl1pPr>
              <a:defRPr/>
            </a:lvl1pPr>
          </a:lstStyle>
          <a:p>
            <a:pPr>
              <a:defRPr/>
            </a:pPr>
            <a:endParaRPr lang="nl-NL"/>
          </a:p>
        </p:txBody>
      </p:sp>
      <p:sp>
        <p:nvSpPr>
          <p:cNvPr id="4" name="Rectangle 5"/>
          <p:cNvSpPr>
            <a:spLocks noGrp="1" noChangeArrowheads="1"/>
          </p:cNvSpPr>
          <p:nvPr>
            <p:ph type="ftr" sz="quarter" idx="11"/>
          </p:nvPr>
        </p:nvSpPr>
        <p:spPr>
          <a:ln/>
        </p:spPr>
        <p:txBody>
          <a:bodyPr/>
          <a:lstStyle>
            <a:lvl1pPr>
              <a:defRPr/>
            </a:lvl1pPr>
          </a:lstStyle>
          <a:p>
            <a:pPr>
              <a:defRPr/>
            </a:pPr>
            <a:endParaRPr lang="nl-NL"/>
          </a:p>
        </p:txBody>
      </p:sp>
      <p:sp>
        <p:nvSpPr>
          <p:cNvPr id="5" name="Rectangle 6"/>
          <p:cNvSpPr>
            <a:spLocks noGrp="1" noChangeArrowheads="1"/>
          </p:cNvSpPr>
          <p:nvPr>
            <p:ph type="sldNum" sz="quarter" idx="12"/>
          </p:nvPr>
        </p:nvSpPr>
        <p:spPr>
          <a:ln/>
        </p:spPr>
        <p:txBody>
          <a:bodyPr/>
          <a:lstStyle>
            <a:lvl1pPr>
              <a:defRPr/>
            </a:lvl1pPr>
          </a:lstStyle>
          <a:p>
            <a:pPr>
              <a:defRPr/>
            </a:pPr>
            <a:fld id="{4164668A-891E-4F2F-A87B-9579713CF439}" type="slidenum">
              <a:rPr lang="nl-NL"/>
              <a:pPr>
                <a:defRPr/>
              </a:pPr>
              <a:t>‹nr.›</a:t>
            </a:fld>
            <a:endParaRPr lang="nl-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nl-NL"/>
          </a:p>
        </p:txBody>
      </p:sp>
      <p:sp>
        <p:nvSpPr>
          <p:cNvPr id="3" name="Rectangle 5"/>
          <p:cNvSpPr>
            <a:spLocks noGrp="1" noChangeArrowheads="1"/>
          </p:cNvSpPr>
          <p:nvPr>
            <p:ph type="ftr" sz="quarter" idx="11"/>
          </p:nvPr>
        </p:nvSpPr>
        <p:spPr>
          <a:ln/>
        </p:spPr>
        <p:txBody>
          <a:bodyPr/>
          <a:lstStyle>
            <a:lvl1pPr>
              <a:defRPr/>
            </a:lvl1pPr>
          </a:lstStyle>
          <a:p>
            <a:pPr>
              <a:defRPr/>
            </a:pPr>
            <a:endParaRPr lang="nl-NL"/>
          </a:p>
        </p:txBody>
      </p:sp>
      <p:sp>
        <p:nvSpPr>
          <p:cNvPr id="4" name="Rectangle 6"/>
          <p:cNvSpPr>
            <a:spLocks noGrp="1" noChangeArrowheads="1"/>
          </p:cNvSpPr>
          <p:nvPr>
            <p:ph type="sldNum" sz="quarter" idx="12"/>
          </p:nvPr>
        </p:nvSpPr>
        <p:spPr>
          <a:ln/>
        </p:spPr>
        <p:txBody>
          <a:bodyPr/>
          <a:lstStyle>
            <a:lvl1pPr>
              <a:defRPr/>
            </a:lvl1pPr>
          </a:lstStyle>
          <a:p>
            <a:pPr>
              <a:defRPr/>
            </a:pPr>
            <a:fld id="{27F97845-80B3-4EAA-BBFE-41DFC5D1B1FE}" type="slidenum">
              <a:rPr lang="nl-NL"/>
              <a:pPr>
                <a:defRPr/>
              </a:pPr>
              <a:t>‹nr.›</a:t>
            </a:fld>
            <a:endParaRPr lang="nl-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nl-NL" smtClean="0"/>
              <a:t>Klik om de stijl te bewerken</a:t>
            </a:r>
            <a:endParaRPr lang="nl-NL"/>
          </a:p>
        </p:txBody>
      </p:sp>
      <p:sp>
        <p:nvSpPr>
          <p:cNvPr id="3" name="Tijdelijke aanduiding voor inhou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Rectangle 4"/>
          <p:cNvSpPr>
            <a:spLocks noGrp="1" noChangeArrowheads="1"/>
          </p:cNvSpPr>
          <p:nvPr>
            <p:ph type="dt" sz="half" idx="10"/>
          </p:nvPr>
        </p:nvSpPr>
        <p:spPr>
          <a:ln/>
        </p:spPr>
        <p:txBody>
          <a:bodyPr/>
          <a:lstStyle>
            <a:lvl1pPr>
              <a:defRPr/>
            </a:lvl1pPr>
          </a:lstStyle>
          <a:p>
            <a:pPr>
              <a:defRPr/>
            </a:pPr>
            <a:endParaRPr lang="nl-NL"/>
          </a:p>
        </p:txBody>
      </p:sp>
      <p:sp>
        <p:nvSpPr>
          <p:cNvPr id="6" name="Rectangle 5"/>
          <p:cNvSpPr>
            <a:spLocks noGrp="1" noChangeArrowheads="1"/>
          </p:cNvSpPr>
          <p:nvPr>
            <p:ph type="ftr" sz="quarter" idx="11"/>
          </p:nvPr>
        </p:nvSpPr>
        <p:spPr>
          <a:ln/>
        </p:spPr>
        <p:txBody>
          <a:bodyPr/>
          <a:lstStyle>
            <a:lvl1pPr>
              <a:defRPr/>
            </a:lvl1pPr>
          </a:lstStyle>
          <a:p>
            <a:pPr>
              <a:defRPr/>
            </a:pPr>
            <a:endParaRPr lang="nl-NL"/>
          </a:p>
        </p:txBody>
      </p:sp>
      <p:sp>
        <p:nvSpPr>
          <p:cNvPr id="7" name="Rectangle 6"/>
          <p:cNvSpPr>
            <a:spLocks noGrp="1" noChangeArrowheads="1"/>
          </p:cNvSpPr>
          <p:nvPr>
            <p:ph type="sldNum" sz="quarter" idx="12"/>
          </p:nvPr>
        </p:nvSpPr>
        <p:spPr>
          <a:ln/>
        </p:spPr>
        <p:txBody>
          <a:bodyPr/>
          <a:lstStyle>
            <a:lvl1pPr>
              <a:defRPr/>
            </a:lvl1pPr>
          </a:lstStyle>
          <a:p>
            <a:pPr>
              <a:defRPr/>
            </a:pPr>
            <a:fld id="{85222DED-B76A-49BF-B71F-5A2F5D18E3AF}" type="slidenum">
              <a:rPr lang="nl-NL"/>
              <a:pPr>
                <a:defRPr/>
              </a:pPr>
              <a:t>‹nr.›</a:t>
            </a:fld>
            <a:endParaRPr lang="nl-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nl-NL" smtClean="0"/>
              <a:t>Klik om de stijl te bewerken</a:t>
            </a:r>
            <a:endParaRPr lang="nl-NL"/>
          </a:p>
        </p:txBody>
      </p:sp>
      <p:sp>
        <p:nvSpPr>
          <p:cNvPr id="3" name="Tijdelijke aanduiding voor afbeelding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smtClean="0"/>
          </a:p>
        </p:txBody>
      </p:sp>
      <p:sp>
        <p:nvSpPr>
          <p:cNvPr id="4" name="Tijdelijke aanduiding voor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Rectangle 4"/>
          <p:cNvSpPr>
            <a:spLocks noGrp="1" noChangeArrowheads="1"/>
          </p:cNvSpPr>
          <p:nvPr>
            <p:ph type="dt" sz="half" idx="10"/>
          </p:nvPr>
        </p:nvSpPr>
        <p:spPr>
          <a:ln/>
        </p:spPr>
        <p:txBody>
          <a:bodyPr/>
          <a:lstStyle>
            <a:lvl1pPr>
              <a:defRPr/>
            </a:lvl1pPr>
          </a:lstStyle>
          <a:p>
            <a:pPr>
              <a:defRPr/>
            </a:pPr>
            <a:endParaRPr lang="nl-NL"/>
          </a:p>
        </p:txBody>
      </p:sp>
      <p:sp>
        <p:nvSpPr>
          <p:cNvPr id="6" name="Rectangle 5"/>
          <p:cNvSpPr>
            <a:spLocks noGrp="1" noChangeArrowheads="1"/>
          </p:cNvSpPr>
          <p:nvPr>
            <p:ph type="ftr" sz="quarter" idx="11"/>
          </p:nvPr>
        </p:nvSpPr>
        <p:spPr>
          <a:ln/>
        </p:spPr>
        <p:txBody>
          <a:bodyPr/>
          <a:lstStyle>
            <a:lvl1pPr>
              <a:defRPr/>
            </a:lvl1pPr>
          </a:lstStyle>
          <a:p>
            <a:pPr>
              <a:defRPr/>
            </a:pPr>
            <a:endParaRPr lang="nl-NL"/>
          </a:p>
        </p:txBody>
      </p:sp>
      <p:sp>
        <p:nvSpPr>
          <p:cNvPr id="7" name="Rectangle 6"/>
          <p:cNvSpPr>
            <a:spLocks noGrp="1" noChangeArrowheads="1"/>
          </p:cNvSpPr>
          <p:nvPr>
            <p:ph type="sldNum" sz="quarter" idx="12"/>
          </p:nvPr>
        </p:nvSpPr>
        <p:spPr>
          <a:ln/>
        </p:spPr>
        <p:txBody>
          <a:bodyPr/>
          <a:lstStyle>
            <a:lvl1pPr>
              <a:defRPr/>
            </a:lvl1pPr>
          </a:lstStyle>
          <a:p>
            <a:pPr>
              <a:defRPr/>
            </a:pPr>
            <a:fld id="{3206C2B7-04EC-4C1B-BAD1-EE9284C58847}" type="slidenum">
              <a:rPr lang="nl-NL"/>
              <a:pPr>
                <a:defRPr/>
              </a:pPr>
              <a:t>‹nr.›</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nl-NL" smtClean="0"/>
              <a:t>Klik om het opmaakprofiel te bewerken</a:t>
            </a:r>
          </a:p>
        </p:txBody>
      </p:sp>
      <p:sp>
        <p:nvSpPr>
          <p:cNvPr id="614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nl-NL" smtClean="0"/>
              <a:t>Klik om de opmaakprofielen van de modeltekst te bewerken</a:t>
            </a:r>
          </a:p>
          <a:p>
            <a:pPr lvl="1"/>
            <a:r>
              <a:rPr lang="nl-NL" smtClean="0"/>
              <a:t>Tweede niveau</a:t>
            </a:r>
          </a:p>
          <a:p>
            <a:pPr lvl="2"/>
            <a:r>
              <a:rPr lang="nl-NL" smtClean="0"/>
              <a:t>Derde niveau</a:t>
            </a:r>
          </a:p>
          <a:p>
            <a:pPr lvl="3"/>
            <a:r>
              <a:rPr lang="nl-NL" smtClean="0"/>
              <a:t>Vierde niveau</a:t>
            </a:r>
          </a:p>
          <a:p>
            <a:pPr lvl="4"/>
            <a:r>
              <a:rPr lang="nl-NL" smtClean="0"/>
              <a:t>Vijfde niveau</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nl-NL"/>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nl-NL"/>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FC502F70-EF3F-4B74-80CE-79D22C74F912}" type="slidenum">
              <a:rPr lang="nl-NL"/>
              <a:pPr>
                <a:defRPr/>
              </a:pPr>
              <a:t>‹nr.›</a:t>
            </a:fld>
            <a:endParaRPr lang="nl-NL"/>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7" Type="http://schemas.microsoft.com/office/2007/relationships/hdphoto" Target="../media/hdphoto1.wdp"/><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 Id="rId4" Type="http://schemas.microsoft.com/office/2007/relationships/hdphoto" Target="../media/hdphoto2.wdp"/></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31.png"/><Relationship Id="rId5" Type="http://schemas.openxmlformats.org/officeDocument/2006/relationships/image" Target="../media/image30.gif"/><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eg"/><Relationship Id="rId1" Type="http://schemas.openxmlformats.org/officeDocument/2006/relationships/slideLayout" Target="../slideLayouts/slideLayout13.xml"/><Relationship Id="rId4" Type="http://schemas.openxmlformats.org/officeDocument/2006/relationships/image" Target="../media/image37.jpg"/></Relationships>
</file>

<file path=ppt/slides/_rels/slide43.xml.rels><?xml version="1.0" encoding="UTF-8" standalone="yes"?>
<Relationships xmlns="http://schemas.openxmlformats.org/package/2006/relationships"><Relationship Id="rId3" Type="http://schemas.openxmlformats.org/officeDocument/2006/relationships/hyperlink" Target="http://www.youtube.com/watch?v=42RqqAYs8Fk&amp;feature=related"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genome.cshlp.org/content/15/3/421/F1.large.jpg"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6026" y="183813"/>
            <a:ext cx="4584192" cy="6583680"/>
          </a:xfrm>
          <a:prstGeom prst="rect">
            <a:avLst/>
          </a:prstGeom>
        </p:spPr>
      </p:pic>
      <p:sp>
        <p:nvSpPr>
          <p:cNvPr id="3" name="Tekstvak 2"/>
          <p:cNvSpPr txBox="1"/>
          <p:nvPr/>
        </p:nvSpPr>
        <p:spPr>
          <a:xfrm>
            <a:off x="429208" y="429208"/>
            <a:ext cx="3489649" cy="2554545"/>
          </a:xfrm>
          <a:prstGeom prst="rect">
            <a:avLst/>
          </a:prstGeom>
          <a:noFill/>
        </p:spPr>
        <p:txBody>
          <a:bodyPr wrap="square" rtlCol="0">
            <a:spAutoFit/>
          </a:bodyPr>
          <a:lstStyle/>
          <a:p>
            <a:r>
              <a:rPr lang="nl-NL" sz="3200" b="1" dirty="0" smtClean="0">
                <a:solidFill>
                  <a:srgbClr val="FF6600"/>
                </a:solidFill>
                <a:latin typeface="Calibri" panose="020F0502020204030204" pitchFamily="34" charset="0"/>
                <a:cs typeface="Calibri" panose="020F0502020204030204" pitchFamily="34" charset="0"/>
              </a:rPr>
              <a:t>Hoofdstuk 16: </a:t>
            </a:r>
          </a:p>
          <a:p>
            <a:endParaRPr lang="nl-NL" sz="3200" b="1" dirty="0">
              <a:solidFill>
                <a:srgbClr val="FF6600"/>
              </a:solidFill>
              <a:latin typeface="Calibri" panose="020F0502020204030204" pitchFamily="34" charset="0"/>
              <a:cs typeface="Calibri" panose="020F0502020204030204" pitchFamily="34" charset="0"/>
            </a:endParaRPr>
          </a:p>
          <a:p>
            <a:r>
              <a:rPr lang="nl-NL" sz="3200" b="1" dirty="0" err="1" smtClean="0">
                <a:solidFill>
                  <a:srgbClr val="FF6600"/>
                </a:solidFill>
                <a:latin typeface="Calibri" panose="020F0502020204030204" pitchFamily="34" charset="0"/>
                <a:cs typeface="Calibri" panose="020F0502020204030204" pitchFamily="34" charset="0"/>
              </a:rPr>
              <a:t>Regulation</a:t>
            </a:r>
            <a:r>
              <a:rPr lang="nl-NL" sz="3200" b="1" dirty="0" smtClean="0">
                <a:solidFill>
                  <a:srgbClr val="FF6600"/>
                </a:solidFill>
                <a:latin typeface="Calibri" panose="020F0502020204030204" pitchFamily="34" charset="0"/>
                <a:cs typeface="Calibri" panose="020F0502020204030204" pitchFamily="34" charset="0"/>
              </a:rPr>
              <a:t> of gene </a:t>
            </a:r>
            <a:r>
              <a:rPr lang="nl-NL" sz="3200" b="1" dirty="0" err="1" smtClean="0">
                <a:solidFill>
                  <a:srgbClr val="FF6600"/>
                </a:solidFill>
                <a:latin typeface="Calibri" panose="020F0502020204030204" pitchFamily="34" charset="0"/>
                <a:cs typeface="Calibri" panose="020F0502020204030204" pitchFamily="34" charset="0"/>
              </a:rPr>
              <a:t>expression</a:t>
            </a:r>
            <a:r>
              <a:rPr lang="nl-NL" sz="3200" b="1" dirty="0" smtClean="0">
                <a:solidFill>
                  <a:srgbClr val="FF6600"/>
                </a:solidFill>
                <a:latin typeface="Calibri" panose="020F0502020204030204" pitchFamily="34" charset="0"/>
                <a:cs typeface="Calibri" panose="020F0502020204030204" pitchFamily="34" charset="0"/>
              </a:rPr>
              <a:t> in </a:t>
            </a:r>
            <a:r>
              <a:rPr lang="nl-NL" sz="3200" b="1" dirty="0" err="1" smtClean="0">
                <a:solidFill>
                  <a:srgbClr val="FF6600"/>
                </a:solidFill>
                <a:latin typeface="Calibri" panose="020F0502020204030204" pitchFamily="34" charset="0"/>
                <a:cs typeface="Calibri" panose="020F0502020204030204" pitchFamily="34" charset="0"/>
              </a:rPr>
              <a:t>prokaryotes</a:t>
            </a:r>
            <a:endParaRPr lang="nl-NL" sz="3200" b="1" dirty="0">
              <a:solidFill>
                <a:srgbClr val="FF66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806113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Text Box 4"/>
          <p:cNvSpPr txBox="1">
            <a:spLocks noChangeArrowheads="1"/>
          </p:cNvSpPr>
          <p:nvPr/>
        </p:nvSpPr>
        <p:spPr bwMode="auto">
          <a:xfrm>
            <a:off x="569167" y="327602"/>
            <a:ext cx="8145625" cy="584775"/>
          </a:xfrm>
          <a:prstGeom prst="rect">
            <a:avLst/>
          </a:prstGeom>
          <a:noFill/>
          <a:ln w="9525">
            <a:noFill/>
            <a:miter lim="800000"/>
            <a:headEnd/>
            <a:tailEnd/>
          </a:ln>
        </p:spPr>
        <p:txBody>
          <a:bodyPr wrap="square">
            <a:spAutoFit/>
          </a:bodyPr>
          <a:lstStyle/>
          <a:p>
            <a:pPr>
              <a:spcBef>
                <a:spcPct val="50000"/>
              </a:spcBef>
            </a:pPr>
            <a:r>
              <a:rPr lang="en-US" sz="3200" b="1" i="1" dirty="0" smtClean="0">
                <a:solidFill>
                  <a:srgbClr val="FF6600"/>
                </a:solidFill>
                <a:latin typeface="Calibri" panose="020F0502020204030204" pitchFamily="34" charset="0"/>
                <a:cs typeface="Calibri" panose="020F0502020204030204" pitchFamily="34" charset="0"/>
              </a:rPr>
              <a:t>Lac</a:t>
            </a:r>
            <a:r>
              <a:rPr lang="en-US" sz="3200" b="1" dirty="0" smtClean="0">
                <a:solidFill>
                  <a:srgbClr val="FF6600"/>
                </a:solidFill>
                <a:latin typeface="Calibri" panose="020F0502020204030204" pitchFamily="34" charset="0"/>
                <a:cs typeface="Calibri" panose="020F0502020204030204" pitchFamily="34" charset="0"/>
              </a:rPr>
              <a:t> operon - Mutant I</a:t>
            </a:r>
            <a:r>
              <a:rPr lang="en-US" sz="3200" b="1" baseline="30000" dirty="0" smtClean="0">
                <a:solidFill>
                  <a:srgbClr val="FF6600"/>
                </a:solidFill>
                <a:latin typeface="Calibri" panose="020F0502020204030204" pitchFamily="34" charset="0"/>
                <a:cs typeface="Calibri" panose="020F0502020204030204" pitchFamily="34" charset="0"/>
              </a:rPr>
              <a:t>- </a:t>
            </a:r>
            <a:r>
              <a:rPr lang="en-US" sz="3200" b="1" dirty="0" smtClean="0">
                <a:solidFill>
                  <a:srgbClr val="FF6600"/>
                </a:solidFill>
                <a:latin typeface="Calibri" panose="020F0502020204030204" pitchFamily="34" charset="0"/>
                <a:cs typeface="Calibri" panose="020F0502020204030204" pitchFamily="34" charset="0"/>
              </a:rPr>
              <a:t> </a:t>
            </a:r>
            <a:r>
              <a:rPr lang="en-US" sz="2400" dirty="0" smtClean="0">
                <a:solidFill>
                  <a:srgbClr val="FF6600"/>
                </a:solidFill>
                <a:latin typeface="Calibri" panose="020F0502020204030204" pitchFamily="34" charset="0"/>
                <a:cs typeface="Calibri" panose="020F0502020204030204" pitchFamily="34" charset="0"/>
              </a:rPr>
              <a:t>(</a:t>
            </a:r>
            <a:r>
              <a:rPr lang="en-US" sz="2400" dirty="0" err="1" smtClean="0">
                <a:solidFill>
                  <a:srgbClr val="FF6600"/>
                </a:solidFill>
                <a:latin typeface="Calibri" panose="020F0502020204030204" pitchFamily="34" charset="0"/>
                <a:cs typeface="Calibri" panose="020F0502020204030204" pitchFamily="34" charset="0"/>
              </a:rPr>
              <a:t>geen</a:t>
            </a:r>
            <a:r>
              <a:rPr lang="en-US" sz="2400" dirty="0" smtClean="0">
                <a:solidFill>
                  <a:srgbClr val="FF6600"/>
                </a:solidFill>
                <a:latin typeface="Calibri" panose="020F0502020204030204" pitchFamily="34" charset="0"/>
                <a:cs typeface="Calibri" panose="020F0502020204030204" pitchFamily="34" charset="0"/>
              </a:rPr>
              <a:t> </a:t>
            </a:r>
            <a:r>
              <a:rPr lang="en-US" sz="2400" dirty="0">
                <a:solidFill>
                  <a:srgbClr val="FF6600"/>
                </a:solidFill>
                <a:latin typeface="Calibri" panose="020F0502020204030204" pitchFamily="34" charset="0"/>
                <a:cs typeface="Calibri" panose="020F0502020204030204" pitchFamily="34" charset="0"/>
              </a:rPr>
              <a:t>lactose </a:t>
            </a:r>
            <a:r>
              <a:rPr lang="en-US" sz="2400" dirty="0" err="1" smtClean="0">
                <a:solidFill>
                  <a:srgbClr val="FF6600"/>
                </a:solidFill>
                <a:latin typeface="Calibri" panose="020F0502020204030204" pitchFamily="34" charset="0"/>
                <a:cs typeface="Calibri" panose="020F0502020204030204" pitchFamily="34" charset="0"/>
              </a:rPr>
              <a:t>aanwezig</a:t>
            </a:r>
            <a:r>
              <a:rPr lang="en-US" sz="2400" dirty="0" smtClean="0">
                <a:solidFill>
                  <a:srgbClr val="FF6600"/>
                </a:solidFill>
                <a:latin typeface="Calibri" panose="020F0502020204030204" pitchFamily="34" charset="0"/>
                <a:cs typeface="Calibri" panose="020F0502020204030204" pitchFamily="34" charset="0"/>
              </a:rPr>
              <a:t>)</a:t>
            </a:r>
            <a:endParaRPr lang="nl-NL" sz="2400" dirty="0">
              <a:solidFill>
                <a:srgbClr val="FF6600"/>
              </a:solidFill>
              <a:latin typeface="Calibri" panose="020F0502020204030204" pitchFamily="34" charset="0"/>
              <a:cs typeface="Calibri" panose="020F0502020204030204" pitchFamily="34" charset="0"/>
            </a:endParaRPr>
          </a:p>
        </p:txBody>
      </p:sp>
      <p:pic>
        <p:nvPicPr>
          <p:cNvPr id="2" name="Afbeelding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23" y="1569595"/>
            <a:ext cx="8864763" cy="4476642"/>
          </a:xfrm>
          <a:prstGeom prst="rect">
            <a:avLst/>
          </a:prstGeom>
        </p:spPr>
      </p:pic>
      <p:sp>
        <p:nvSpPr>
          <p:cNvPr id="4" name="Rounded Rectangle 3"/>
          <p:cNvSpPr/>
          <p:nvPr/>
        </p:nvSpPr>
        <p:spPr>
          <a:xfrm>
            <a:off x="378974" y="1515331"/>
            <a:ext cx="1708727" cy="41563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ounded Rectangle 3"/>
          <p:cNvSpPr/>
          <p:nvPr/>
        </p:nvSpPr>
        <p:spPr>
          <a:xfrm>
            <a:off x="6946574" y="1515331"/>
            <a:ext cx="1708727" cy="41563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ounded Rectangle 3"/>
          <p:cNvSpPr/>
          <p:nvPr/>
        </p:nvSpPr>
        <p:spPr>
          <a:xfrm>
            <a:off x="2007374" y="3510930"/>
            <a:ext cx="3047026" cy="80186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ext Box 3"/>
          <p:cNvSpPr txBox="1">
            <a:spLocks noChangeArrowheads="1"/>
          </p:cNvSpPr>
          <p:nvPr/>
        </p:nvSpPr>
        <p:spPr bwMode="auto">
          <a:xfrm>
            <a:off x="369454" y="346075"/>
            <a:ext cx="8466636" cy="584775"/>
          </a:xfrm>
          <a:prstGeom prst="rect">
            <a:avLst/>
          </a:prstGeom>
          <a:noFill/>
          <a:ln w="9525">
            <a:noFill/>
            <a:miter lim="800000"/>
            <a:headEnd/>
            <a:tailEnd/>
          </a:ln>
        </p:spPr>
        <p:txBody>
          <a:bodyPr wrap="square">
            <a:spAutoFit/>
          </a:bodyPr>
          <a:lstStyle/>
          <a:p>
            <a:pPr>
              <a:spcBef>
                <a:spcPct val="50000"/>
              </a:spcBef>
            </a:pPr>
            <a:r>
              <a:rPr lang="en-US" sz="3200" b="1" i="1" dirty="0" smtClean="0">
                <a:solidFill>
                  <a:srgbClr val="FF6600"/>
                </a:solidFill>
                <a:latin typeface="Calibri" panose="020F0502020204030204" pitchFamily="34" charset="0"/>
                <a:cs typeface="Calibri" panose="020F0502020204030204" pitchFamily="34" charset="0"/>
              </a:rPr>
              <a:t>Lac</a:t>
            </a:r>
            <a:r>
              <a:rPr lang="en-US" sz="3200" b="1" dirty="0" smtClean="0">
                <a:solidFill>
                  <a:srgbClr val="FF6600"/>
                </a:solidFill>
                <a:latin typeface="Calibri" panose="020F0502020204030204" pitchFamily="34" charset="0"/>
                <a:cs typeface="Calibri" panose="020F0502020204030204" pitchFamily="34" charset="0"/>
              </a:rPr>
              <a:t> operon - Mutant </a:t>
            </a:r>
            <a:r>
              <a:rPr lang="en-US" sz="3200" b="1" dirty="0" err="1" smtClean="0">
                <a:solidFill>
                  <a:srgbClr val="FF6600"/>
                </a:solidFill>
                <a:latin typeface="Calibri" panose="020F0502020204030204" pitchFamily="34" charset="0"/>
                <a:cs typeface="Calibri" panose="020F0502020204030204" pitchFamily="34" charset="0"/>
              </a:rPr>
              <a:t>O</a:t>
            </a:r>
            <a:r>
              <a:rPr lang="en-US" sz="3200" b="1" baseline="30000" dirty="0" err="1" smtClean="0">
                <a:solidFill>
                  <a:srgbClr val="FF6600"/>
                </a:solidFill>
                <a:latin typeface="Calibri" panose="020F0502020204030204" pitchFamily="34" charset="0"/>
                <a:cs typeface="Calibri" panose="020F0502020204030204" pitchFamily="34" charset="0"/>
              </a:rPr>
              <a:t>c</a:t>
            </a:r>
            <a:r>
              <a:rPr lang="en-US" sz="3200" b="1" dirty="0">
                <a:solidFill>
                  <a:srgbClr val="FF6600"/>
                </a:solidFill>
                <a:latin typeface="Calibri" panose="020F0502020204030204" pitchFamily="34" charset="0"/>
                <a:cs typeface="Calibri" panose="020F0502020204030204" pitchFamily="34" charset="0"/>
              </a:rPr>
              <a:t> </a:t>
            </a:r>
            <a:r>
              <a:rPr lang="en-US" sz="3200" b="1" dirty="0" smtClean="0">
                <a:solidFill>
                  <a:srgbClr val="FF6600"/>
                </a:solidFill>
                <a:latin typeface="Calibri" panose="020F0502020204030204" pitchFamily="34" charset="0"/>
                <a:cs typeface="Calibri" panose="020F0502020204030204" pitchFamily="34" charset="0"/>
              </a:rPr>
              <a:t> </a:t>
            </a:r>
            <a:r>
              <a:rPr lang="en-US" sz="2400" dirty="0" smtClean="0">
                <a:solidFill>
                  <a:srgbClr val="FF6600"/>
                </a:solidFill>
                <a:latin typeface="Calibri" panose="020F0502020204030204" pitchFamily="34" charset="0"/>
                <a:cs typeface="Calibri" panose="020F0502020204030204" pitchFamily="34" charset="0"/>
              </a:rPr>
              <a:t>(</a:t>
            </a:r>
            <a:r>
              <a:rPr lang="en-US" sz="2400" dirty="0" err="1" smtClean="0">
                <a:solidFill>
                  <a:srgbClr val="FF6600"/>
                </a:solidFill>
                <a:latin typeface="Calibri" panose="020F0502020204030204" pitchFamily="34" charset="0"/>
                <a:cs typeface="Calibri" panose="020F0502020204030204" pitchFamily="34" charset="0"/>
              </a:rPr>
              <a:t>geen</a:t>
            </a:r>
            <a:r>
              <a:rPr lang="en-US" sz="2400" dirty="0" smtClean="0">
                <a:solidFill>
                  <a:srgbClr val="FF6600"/>
                </a:solidFill>
                <a:latin typeface="Calibri" panose="020F0502020204030204" pitchFamily="34" charset="0"/>
                <a:cs typeface="Calibri" panose="020F0502020204030204" pitchFamily="34" charset="0"/>
              </a:rPr>
              <a:t> </a:t>
            </a:r>
            <a:r>
              <a:rPr lang="en-US" sz="2400" dirty="0">
                <a:solidFill>
                  <a:srgbClr val="FF6600"/>
                </a:solidFill>
                <a:latin typeface="Calibri" panose="020F0502020204030204" pitchFamily="34" charset="0"/>
                <a:cs typeface="Calibri" panose="020F0502020204030204" pitchFamily="34" charset="0"/>
              </a:rPr>
              <a:t>lactose </a:t>
            </a:r>
            <a:r>
              <a:rPr lang="en-US" sz="2400" dirty="0" err="1" smtClean="0">
                <a:solidFill>
                  <a:srgbClr val="FF6600"/>
                </a:solidFill>
                <a:latin typeface="Calibri" panose="020F0502020204030204" pitchFamily="34" charset="0"/>
                <a:cs typeface="Calibri" panose="020F0502020204030204" pitchFamily="34" charset="0"/>
              </a:rPr>
              <a:t>aanwezig</a:t>
            </a:r>
            <a:r>
              <a:rPr lang="en-US" sz="2400" dirty="0" smtClean="0">
                <a:solidFill>
                  <a:srgbClr val="FF6600"/>
                </a:solidFill>
                <a:latin typeface="Calibri" panose="020F0502020204030204" pitchFamily="34" charset="0"/>
                <a:cs typeface="Calibri" panose="020F0502020204030204" pitchFamily="34" charset="0"/>
              </a:rPr>
              <a:t>)</a:t>
            </a:r>
            <a:endParaRPr lang="nl-NL" sz="2400" dirty="0">
              <a:solidFill>
                <a:srgbClr val="FF6600"/>
              </a:solidFill>
              <a:latin typeface="Calibri" panose="020F0502020204030204" pitchFamily="34" charset="0"/>
              <a:cs typeface="Calibri" panose="020F0502020204030204" pitchFamily="34" charset="0"/>
            </a:endParaRPr>
          </a:p>
        </p:txBody>
      </p:sp>
      <p:pic>
        <p:nvPicPr>
          <p:cNvPr id="2" name="Afbeelding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07" y="1690819"/>
            <a:ext cx="8895972" cy="4327427"/>
          </a:xfrm>
          <a:prstGeom prst="rect">
            <a:avLst/>
          </a:prstGeom>
        </p:spPr>
      </p:pic>
      <p:sp>
        <p:nvSpPr>
          <p:cNvPr id="4" name="Rounded Rectangle 3"/>
          <p:cNvSpPr/>
          <p:nvPr/>
        </p:nvSpPr>
        <p:spPr>
          <a:xfrm>
            <a:off x="2772000" y="2117234"/>
            <a:ext cx="2815200" cy="2001166"/>
          </a:xfrm>
          <a:prstGeom prst="roundRect">
            <a:avLst>
              <a:gd name="adj" fmla="val 5749"/>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ounded Rectangle 3"/>
          <p:cNvSpPr/>
          <p:nvPr/>
        </p:nvSpPr>
        <p:spPr>
          <a:xfrm>
            <a:off x="369454" y="1637731"/>
            <a:ext cx="1708727" cy="41563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Rounded Rectangle 3"/>
          <p:cNvSpPr/>
          <p:nvPr/>
        </p:nvSpPr>
        <p:spPr>
          <a:xfrm>
            <a:off x="6850654" y="1637731"/>
            <a:ext cx="1708727" cy="41563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ext Box 5"/>
          <p:cNvSpPr txBox="1">
            <a:spLocks noChangeArrowheads="1"/>
          </p:cNvSpPr>
          <p:nvPr/>
        </p:nvSpPr>
        <p:spPr bwMode="auto">
          <a:xfrm>
            <a:off x="447869" y="351559"/>
            <a:ext cx="8005666" cy="584775"/>
          </a:xfrm>
          <a:prstGeom prst="rect">
            <a:avLst/>
          </a:prstGeom>
          <a:noFill/>
          <a:ln w="9525">
            <a:noFill/>
            <a:miter lim="800000"/>
            <a:headEnd/>
            <a:tailEnd/>
          </a:ln>
        </p:spPr>
        <p:txBody>
          <a:bodyPr wrap="square">
            <a:spAutoFit/>
          </a:bodyPr>
          <a:lstStyle/>
          <a:p>
            <a:pPr>
              <a:spcBef>
                <a:spcPct val="50000"/>
              </a:spcBef>
            </a:pPr>
            <a:r>
              <a:rPr lang="en-US" sz="3200" b="1" i="1" dirty="0" smtClean="0">
                <a:solidFill>
                  <a:srgbClr val="FF6600"/>
                </a:solidFill>
                <a:latin typeface="Calibri" panose="020F0502020204030204" pitchFamily="34" charset="0"/>
                <a:cs typeface="Calibri" panose="020F0502020204030204" pitchFamily="34" charset="0"/>
              </a:rPr>
              <a:t>Lac</a:t>
            </a:r>
            <a:r>
              <a:rPr lang="en-US" sz="3200" b="1" dirty="0" smtClean="0">
                <a:solidFill>
                  <a:srgbClr val="FF6600"/>
                </a:solidFill>
                <a:latin typeface="Calibri" panose="020F0502020204030204" pitchFamily="34" charset="0"/>
                <a:cs typeface="Calibri" panose="020F0502020204030204" pitchFamily="34" charset="0"/>
              </a:rPr>
              <a:t> operon - Mutant I</a:t>
            </a:r>
            <a:r>
              <a:rPr lang="en-US" sz="3200" b="1" baseline="30000" dirty="0" smtClean="0">
                <a:solidFill>
                  <a:srgbClr val="FF6600"/>
                </a:solidFill>
                <a:latin typeface="Calibri" panose="020F0502020204030204" pitchFamily="34" charset="0"/>
                <a:cs typeface="Calibri" panose="020F0502020204030204" pitchFamily="34" charset="0"/>
              </a:rPr>
              <a:t>s</a:t>
            </a:r>
            <a:r>
              <a:rPr lang="en-US" sz="3200" b="1" dirty="0">
                <a:solidFill>
                  <a:srgbClr val="FF6600"/>
                </a:solidFill>
                <a:latin typeface="Calibri" panose="020F0502020204030204" pitchFamily="34" charset="0"/>
                <a:cs typeface="Calibri" panose="020F0502020204030204" pitchFamily="34" charset="0"/>
              </a:rPr>
              <a:t> </a:t>
            </a:r>
            <a:r>
              <a:rPr lang="en-US" sz="3200" b="1" dirty="0" smtClean="0">
                <a:solidFill>
                  <a:srgbClr val="FF6600"/>
                </a:solidFill>
                <a:latin typeface="Calibri" panose="020F0502020204030204" pitchFamily="34" charset="0"/>
                <a:cs typeface="Calibri" panose="020F0502020204030204" pitchFamily="34" charset="0"/>
              </a:rPr>
              <a:t> </a:t>
            </a:r>
            <a:r>
              <a:rPr lang="en-US" sz="2400" dirty="0" smtClean="0">
                <a:solidFill>
                  <a:srgbClr val="FF6600"/>
                </a:solidFill>
                <a:latin typeface="Calibri" panose="020F0502020204030204" pitchFamily="34" charset="0"/>
                <a:cs typeface="Calibri" panose="020F0502020204030204" pitchFamily="34" charset="0"/>
              </a:rPr>
              <a:t>(</a:t>
            </a:r>
            <a:r>
              <a:rPr lang="en-US" sz="2400" dirty="0" err="1" smtClean="0">
                <a:solidFill>
                  <a:srgbClr val="FF6600"/>
                </a:solidFill>
                <a:latin typeface="Calibri" panose="020F0502020204030204" pitchFamily="34" charset="0"/>
                <a:cs typeface="Calibri" panose="020F0502020204030204" pitchFamily="34" charset="0"/>
              </a:rPr>
              <a:t>wel</a:t>
            </a:r>
            <a:r>
              <a:rPr lang="en-US" sz="2400" dirty="0" smtClean="0">
                <a:solidFill>
                  <a:srgbClr val="FF6600"/>
                </a:solidFill>
                <a:latin typeface="Calibri" panose="020F0502020204030204" pitchFamily="34" charset="0"/>
                <a:cs typeface="Calibri" panose="020F0502020204030204" pitchFamily="34" charset="0"/>
              </a:rPr>
              <a:t> </a:t>
            </a:r>
            <a:r>
              <a:rPr lang="en-US" sz="2400" dirty="0">
                <a:solidFill>
                  <a:srgbClr val="FF6600"/>
                </a:solidFill>
                <a:latin typeface="Calibri" panose="020F0502020204030204" pitchFamily="34" charset="0"/>
                <a:cs typeface="Calibri" panose="020F0502020204030204" pitchFamily="34" charset="0"/>
              </a:rPr>
              <a:t>lactose </a:t>
            </a:r>
            <a:r>
              <a:rPr lang="en-US" sz="2400" dirty="0" err="1" smtClean="0">
                <a:solidFill>
                  <a:srgbClr val="FF6600"/>
                </a:solidFill>
                <a:latin typeface="Calibri" panose="020F0502020204030204" pitchFamily="34" charset="0"/>
                <a:cs typeface="Calibri" panose="020F0502020204030204" pitchFamily="34" charset="0"/>
              </a:rPr>
              <a:t>aanwezig</a:t>
            </a:r>
            <a:r>
              <a:rPr lang="en-US" sz="2400" dirty="0" smtClean="0">
                <a:solidFill>
                  <a:srgbClr val="FF6600"/>
                </a:solidFill>
                <a:latin typeface="Calibri" panose="020F0502020204030204" pitchFamily="34" charset="0"/>
                <a:cs typeface="Calibri" panose="020F0502020204030204" pitchFamily="34" charset="0"/>
              </a:rPr>
              <a:t>)</a:t>
            </a:r>
            <a:endParaRPr lang="nl-NL" sz="2400" dirty="0">
              <a:solidFill>
                <a:srgbClr val="FF6600"/>
              </a:solidFill>
              <a:latin typeface="Calibri" panose="020F0502020204030204" pitchFamily="34" charset="0"/>
              <a:cs typeface="Calibri" panose="020F0502020204030204" pitchFamily="34" charset="0"/>
            </a:endParaRPr>
          </a:p>
        </p:txBody>
      </p:sp>
      <p:pic>
        <p:nvPicPr>
          <p:cNvPr id="2" name="Afbeelding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431" y="1808148"/>
            <a:ext cx="8894844" cy="3762227"/>
          </a:xfrm>
          <a:prstGeom prst="rect">
            <a:avLst/>
          </a:prstGeom>
        </p:spPr>
      </p:pic>
      <p:sp>
        <p:nvSpPr>
          <p:cNvPr id="4" name="Rounded Rectangle 3"/>
          <p:cNvSpPr/>
          <p:nvPr/>
        </p:nvSpPr>
        <p:spPr>
          <a:xfrm>
            <a:off x="93431" y="1729267"/>
            <a:ext cx="1634982" cy="41563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ounded Rectangle 3"/>
          <p:cNvSpPr/>
          <p:nvPr/>
        </p:nvSpPr>
        <p:spPr>
          <a:xfrm>
            <a:off x="447869" y="3535199"/>
            <a:ext cx="2727331" cy="203517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Rounded Rectangle 3"/>
          <p:cNvSpPr/>
          <p:nvPr/>
        </p:nvSpPr>
        <p:spPr>
          <a:xfrm>
            <a:off x="6367261" y="1729267"/>
            <a:ext cx="1293539" cy="41563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503" name="Group 71"/>
          <p:cNvGraphicFramePr>
            <a:graphicFrameLocks noGrp="1"/>
          </p:cNvGraphicFramePr>
          <p:nvPr>
            <p:extLst/>
          </p:nvPr>
        </p:nvGraphicFramePr>
        <p:xfrm>
          <a:off x="459581" y="2096428"/>
          <a:ext cx="8215313" cy="4145280"/>
        </p:xfrm>
        <a:graphic>
          <a:graphicData uri="http://schemas.openxmlformats.org/drawingml/2006/table">
            <a:tbl>
              <a:tblPr/>
              <a:tblGrid>
                <a:gridCol w="2257425">
                  <a:extLst>
                    <a:ext uri="{9D8B030D-6E8A-4147-A177-3AD203B41FA5}">
                      <a16:colId xmlns:a16="http://schemas.microsoft.com/office/drawing/2014/main" val="20000"/>
                    </a:ext>
                  </a:extLst>
                </a:gridCol>
                <a:gridCol w="2074863">
                  <a:extLst>
                    <a:ext uri="{9D8B030D-6E8A-4147-A177-3AD203B41FA5}">
                      <a16:colId xmlns:a16="http://schemas.microsoft.com/office/drawing/2014/main" val="20001"/>
                    </a:ext>
                  </a:extLst>
                </a:gridCol>
                <a:gridCol w="2039937">
                  <a:extLst>
                    <a:ext uri="{9D8B030D-6E8A-4147-A177-3AD203B41FA5}">
                      <a16:colId xmlns:a16="http://schemas.microsoft.com/office/drawing/2014/main" val="20002"/>
                    </a:ext>
                  </a:extLst>
                </a:gridCol>
                <a:gridCol w="1843088">
                  <a:extLst>
                    <a:ext uri="{9D8B030D-6E8A-4147-A177-3AD203B41FA5}">
                      <a16:colId xmlns:a16="http://schemas.microsoft.com/office/drawing/2014/main" val="20003"/>
                    </a:ext>
                  </a:extLst>
                </a:gridCol>
              </a:tblGrid>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Genotype</a:t>
                      </a:r>
                      <a:endParaRPr kumimoji="0" lang="nl-NL" sz="28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Constitutive</a:t>
                      </a:r>
                      <a:endParaRPr kumimoji="0" lang="nl-NL"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Repressed</a:t>
                      </a:r>
                      <a:endParaRPr kumimoji="0" lang="nl-NL"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Inducible</a:t>
                      </a:r>
                      <a:endParaRPr kumimoji="0" lang="nl-NL"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I</a:t>
                      </a:r>
                      <a:r>
                        <a:rPr kumimoji="0" lang="en-US" sz="2800" b="0" i="0" u="none" strike="noStrike" cap="none" normalizeH="0" baseline="30000" dirty="0" smtClean="0">
                          <a:ln>
                            <a:noFill/>
                          </a:ln>
                          <a:solidFill>
                            <a:schemeClr val="tx1"/>
                          </a:solidFill>
                          <a:effectLst/>
                          <a:latin typeface="Calibri" panose="020F0502020204030204" pitchFamily="34" charset="0"/>
                          <a:cs typeface="Calibri" panose="020F0502020204030204" pitchFamily="34" charset="0"/>
                        </a:rPr>
                        <a:t>+</a:t>
                      </a:r>
                      <a:r>
                        <a:rPr kumimoji="0" lang="en-US" sz="28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O</a:t>
                      </a:r>
                      <a:r>
                        <a:rPr kumimoji="0" lang="en-US" sz="2800" b="0" i="0" u="none" strike="noStrike" cap="none" normalizeH="0" baseline="30000" dirty="0" smtClean="0">
                          <a:ln>
                            <a:noFill/>
                          </a:ln>
                          <a:solidFill>
                            <a:schemeClr val="tx1"/>
                          </a:solidFill>
                          <a:effectLst/>
                          <a:latin typeface="Calibri" panose="020F0502020204030204" pitchFamily="34" charset="0"/>
                          <a:cs typeface="Calibri" panose="020F0502020204030204" pitchFamily="34" charset="0"/>
                        </a:rPr>
                        <a:t>+</a:t>
                      </a:r>
                      <a:r>
                        <a:rPr kumimoji="0" lang="en-US" sz="28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Z</a:t>
                      </a:r>
                      <a:r>
                        <a:rPr kumimoji="0" lang="en-US" sz="2800" b="0" i="0" u="none" strike="noStrike" cap="none" normalizeH="0" baseline="30000" dirty="0" smtClean="0">
                          <a:ln>
                            <a:noFill/>
                          </a:ln>
                          <a:solidFill>
                            <a:schemeClr val="tx1"/>
                          </a:solidFill>
                          <a:effectLst/>
                          <a:latin typeface="Calibri" panose="020F0502020204030204" pitchFamily="34" charset="0"/>
                          <a:cs typeface="Calibri" panose="020F0502020204030204" pitchFamily="34" charset="0"/>
                        </a:rPr>
                        <a:t>+</a:t>
                      </a:r>
                      <a:endParaRPr kumimoji="0" lang="nl-NL" sz="2800" b="0" i="0" u="none" strike="noStrike" cap="none" normalizeH="0" baseline="30000" dirty="0" smtClean="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8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I</a:t>
                      </a:r>
                      <a:r>
                        <a:rPr kumimoji="0" lang="en-US" sz="2800" b="0" i="0" u="none" strike="noStrike" cap="none" normalizeH="0" baseline="30000" dirty="0" smtClean="0">
                          <a:ln>
                            <a:noFill/>
                          </a:ln>
                          <a:solidFill>
                            <a:schemeClr val="tx1"/>
                          </a:solidFill>
                          <a:effectLst/>
                          <a:latin typeface="Calibri" panose="020F0502020204030204" pitchFamily="34" charset="0"/>
                          <a:cs typeface="Calibri" panose="020F0502020204030204" pitchFamily="34" charset="0"/>
                        </a:rPr>
                        <a:t>-</a:t>
                      </a:r>
                      <a:r>
                        <a:rPr kumimoji="0" lang="en-US" sz="28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O</a:t>
                      </a:r>
                      <a:r>
                        <a:rPr kumimoji="0" lang="en-US" sz="2800" b="0" i="0" u="none" strike="noStrike" cap="none" normalizeH="0" baseline="30000" dirty="0" smtClean="0">
                          <a:ln>
                            <a:noFill/>
                          </a:ln>
                          <a:solidFill>
                            <a:schemeClr val="tx1"/>
                          </a:solidFill>
                          <a:effectLst/>
                          <a:latin typeface="Calibri" panose="020F0502020204030204" pitchFamily="34" charset="0"/>
                          <a:cs typeface="Calibri" panose="020F0502020204030204" pitchFamily="34" charset="0"/>
                        </a:rPr>
                        <a:t>+</a:t>
                      </a:r>
                      <a:r>
                        <a:rPr kumimoji="0" lang="en-US" sz="28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Z</a:t>
                      </a:r>
                      <a:r>
                        <a:rPr kumimoji="0" lang="en-US" sz="2800" b="0" i="0" u="none" strike="noStrike" cap="none" normalizeH="0" baseline="30000" dirty="0" smtClean="0">
                          <a:ln>
                            <a:noFill/>
                          </a:ln>
                          <a:solidFill>
                            <a:schemeClr val="tx1"/>
                          </a:solidFill>
                          <a:effectLst/>
                          <a:latin typeface="Calibri" panose="020F0502020204030204" pitchFamily="34" charset="0"/>
                          <a:cs typeface="Calibri" panose="020F0502020204030204" pitchFamily="34" charset="0"/>
                        </a:rPr>
                        <a:t>+</a:t>
                      </a:r>
                      <a:endParaRPr kumimoji="0" lang="nl-NL" sz="28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smtClean="0">
                          <a:ln>
                            <a:noFill/>
                          </a:ln>
                          <a:solidFill>
                            <a:schemeClr val="tx1"/>
                          </a:solidFill>
                          <a:effectLst/>
                          <a:latin typeface="Calibri" panose="020F0502020204030204" pitchFamily="34" charset="0"/>
                          <a:cs typeface="Calibri" panose="020F0502020204030204" pitchFamily="34" charset="0"/>
                        </a:rPr>
                        <a:t>I</a:t>
                      </a:r>
                      <a:r>
                        <a:rPr kumimoji="0" lang="en-US" sz="2800" b="0" i="0" u="none" strike="noStrike" cap="none" normalizeH="0" baseline="30000" dirty="0" err="1" smtClean="0">
                          <a:ln>
                            <a:noFill/>
                          </a:ln>
                          <a:solidFill>
                            <a:schemeClr val="tx1"/>
                          </a:solidFill>
                          <a:effectLst/>
                          <a:latin typeface="Calibri" panose="020F0502020204030204" pitchFamily="34" charset="0"/>
                          <a:cs typeface="Calibri" panose="020F0502020204030204" pitchFamily="34" charset="0"/>
                        </a:rPr>
                        <a:t>+</a:t>
                      </a:r>
                      <a:r>
                        <a:rPr kumimoji="0" lang="en-US" sz="2800" b="0" i="0" u="none" strike="noStrike" cap="none" normalizeH="0" baseline="0" dirty="0" err="1" smtClean="0">
                          <a:ln>
                            <a:noFill/>
                          </a:ln>
                          <a:solidFill>
                            <a:schemeClr val="tx1"/>
                          </a:solidFill>
                          <a:effectLst/>
                          <a:latin typeface="Calibri" panose="020F0502020204030204" pitchFamily="34" charset="0"/>
                          <a:cs typeface="Calibri" panose="020F0502020204030204" pitchFamily="34" charset="0"/>
                        </a:rPr>
                        <a:t>O</a:t>
                      </a:r>
                      <a:r>
                        <a:rPr kumimoji="0" lang="en-US" sz="2800" b="0" i="0" u="none" strike="noStrike" cap="none" normalizeH="0" baseline="30000" dirty="0" err="1" smtClean="0">
                          <a:ln>
                            <a:noFill/>
                          </a:ln>
                          <a:solidFill>
                            <a:schemeClr val="tx1"/>
                          </a:solidFill>
                          <a:effectLst/>
                          <a:latin typeface="Calibri" panose="020F0502020204030204" pitchFamily="34" charset="0"/>
                          <a:cs typeface="Calibri" panose="020F0502020204030204" pitchFamily="34" charset="0"/>
                        </a:rPr>
                        <a:t>c</a:t>
                      </a:r>
                      <a:r>
                        <a:rPr kumimoji="0" lang="en-US" sz="2800" b="0" i="0" u="none" strike="noStrike" cap="none" normalizeH="0" baseline="0" dirty="0" err="1" smtClean="0">
                          <a:ln>
                            <a:noFill/>
                          </a:ln>
                          <a:solidFill>
                            <a:schemeClr val="tx1"/>
                          </a:solidFill>
                          <a:effectLst/>
                          <a:latin typeface="Calibri" panose="020F0502020204030204" pitchFamily="34" charset="0"/>
                          <a:cs typeface="Calibri" panose="020F0502020204030204" pitchFamily="34" charset="0"/>
                        </a:rPr>
                        <a:t>Z</a:t>
                      </a:r>
                      <a:r>
                        <a:rPr kumimoji="0" lang="en-US" sz="2800" b="0" i="0" u="none" strike="noStrike" cap="none" normalizeH="0" baseline="30000" dirty="0" smtClean="0">
                          <a:ln>
                            <a:noFill/>
                          </a:ln>
                          <a:solidFill>
                            <a:schemeClr val="tx1"/>
                          </a:solidFill>
                          <a:effectLst/>
                          <a:latin typeface="Calibri" panose="020F0502020204030204" pitchFamily="34" charset="0"/>
                          <a:cs typeface="Calibri" panose="020F0502020204030204" pitchFamily="34" charset="0"/>
                        </a:rPr>
                        <a:t>+</a:t>
                      </a:r>
                      <a:endParaRPr kumimoji="0" lang="nl-NL" sz="28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I</a:t>
                      </a:r>
                      <a:r>
                        <a:rPr kumimoji="0" lang="en-US" sz="28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a:t>
                      </a:r>
                      <a:r>
                        <a:rPr kumimoji="0" lang="en-US"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O</a:t>
                      </a:r>
                      <a:r>
                        <a:rPr kumimoji="0" lang="en-US" sz="28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a:t>
                      </a:r>
                      <a:r>
                        <a:rPr kumimoji="0" lang="en-US"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Z</a:t>
                      </a:r>
                      <a:r>
                        <a:rPr kumimoji="0" lang="en-US" sz="28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 </a:t>
                      </a:r>
                      <a:r>
                        <a:rPr kumimoji="0" lang="en-US"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 F’I</a:t>
                      </a:r>
                      <a:r>
                        <a:rPr kumimoji="0" lang="en-US" sz="28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a:t>
                      </a:r>
                      <a:endParaRPr kumimoji="0" lang="nl-NL" sz="28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I</a:t>
                      </a:r>
                      <a:r>
                        <a:rPr kumimoji="0" lang="en-US" sz="28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a:t>
                      </a:r>
                      <a:r>
                        <a:rPr kumimoji="0" lang="en-US"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O</a:t>
                      </a:r>
                      <a:r>
                        <a:rPr kumimoji="0" lang="en-US" sz="28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c</a:t>
                      </a:r>
                      <a:r>
                        <a:rPr kumimoji="0" lang="en-US"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Z</a:t>
                      </a:r>
                      <a:r>
                        <a:rPr kumimoji="0" lang="en-US" sz="28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 </a:t>
                      </a:r>
                      <a:r>
                        <a:rPr kumimoji="0" lang="en-US"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 F’O</a:t>
                      </a:r>
                      <a:r>
                        <a:rPr kumimoji="0" lang="en-US" sz="28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a:t>
                      </a:r>
                      <a:endParaRPr kumimoji="0" lang="nl-NL" sz="28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I</a:t>
                      </a:r>
                      <a:r>
                        <a:rPr kumimoji="0" lang="en-US" sz="28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s</a:t>
                      </a:r>
                      <a:r>
                        <a:rPr kumimoji="0" lang="en-US"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O</a:t>
                      </a:r>
                      <a:r>
                        <a:rPr kumimoji="0" lang="en-US" sz="28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a:t>
                      </a:r>
                      <a:r>
                        <a:rPr kumimoji="0" lang="en-US"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Z</a:t>
                      </a:r>
                      <a:r>
                        <a:rPr kumimoji="0" lang="en-US" sz="28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a:t>
                      </a:r>
                      <a:endParaRPr kumimoji="0" lang="nl-NL"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smtClean="0">
                          <a:ln>
                            <a:noFill/>
                          </a:ln>
                          <a:solidFill>
                            <a:schemeClr val="tx1"/>
                          </a:solidFill>
                          <a:effectLst/>
                          <a:latin typeface="Calibri" panose="020F0502020204030204" pitchFamily="34" charset="0"/>
                          <a:cs typeface="Calibri" panose="020F0502020204030204" pitchFamily="34" charset="0"/>
                        </a:rPr>
                        <a:t>I</a:t>
                      </a:r>
                      <a:r>
                        <a:rPr kumimoji="0" lang="en-US" sz="2800" b="0" i="0" u="none" strike="noStrike" cap="none" normalizeH="0" baseline="30000" dirty="0" err="1" smtClean="0">
                          <a:ln>
                            <a:noFill/>
                          </a:ln>
                          <a:solidFill>
                            <a:schemeClr val="tx1"/>
                          </a:solidFill>
                          <a:effectLst/>
                          <a:latin typeface="Calibri" panose="020F0502020204030204" pitchFamily="34" charset="0"/>
                          <a:cs typeface="Calibri" panose="020F0502020204030204" pitchFamily="34" charset="0"/>
                        </a:rPr>
                        <a:t>s</a:t>
                      </a:r>
                      <a:r>
                        <a:rPr kumimoji="0" lang="en-US" sz="2800" b="0" i="0" u="none" strike="noStrike" cap="none" normalizeH="0" baseline="0" dirty="0" err="1" smtClean="0">
                          <a:ln>
                            <a:noFill/>
                          </a:ln>
                          <a:solidFill>
                            <a:schemeClr val="tx1"/>
                          </a:solidFill>
                          <a:effectLst/>
                          <a:latin typeface="Calibri" panose="020F0502020204030204" pitchFamily="34" charset="0"/>
                          <a:cs typeface="Calibri" panose="020F0502020204030204" pitchFamily="34" charset="0"/>
                        </a:rPr>
                        <a:t>O</a:t>
                      </a:r>
                      <a:r>
                        <a:rPr kumimoji="0" lang="en-US" sz="2800" b="0" i="0" u="none" strike="noStrike" cap="none" normalizeH="0" baseline="30000" dirty="0" err="1" smtClean="0">
                          <a:ln>
                            <a:noFill/>
                          </a:ln>
                          <a:solidFill>
                            <a:schemeClr val="tx1"/>
                          </a:solidFill>
                          <a:effectLst/>
                          <a:latin typeface="Calibri" panose="020F0502020204030204" pitchFamily="34" charset="0"/>
                          <a:cs typeface="Calibri" panose="020F0502020204030204" pitchFamily="34" charset="0"/>
                        </a:rPr>
                        <a:t>+</a:t>
                      </a:r>
                      <a:r>
                        <a:rPr kumimoji="0" lang="en-US" sz="2800" b="0" i="0" u="none" strike="noStrike" cap="none" normalizeH="0" baseline="0" dirty="0" err="1" smtClean="0">
                          <a:ln>
                            <a:noFill/>
                          </a:ln>
                          <a:solidFill>
                            <a:schemeClr val="tx1"/>
                          </a:solidFill>
                          <a:effectLst/>
                          <a:latin typeface="Calibri" panose="020F0502020204030204" pitchFamily="34" charset="0"/>
                          <a:cs typeface="Calibri" panose="020F0502020204030204" pitchFamily="34" charset="0"/>
                        </a:rPr>
                        <a:t>Z</a:t>
                      </a:r>
                      <a:r>
                        <a:rPr kumimoji="0" lang="en-US" sz="2800" b="0" i="0" u="none" strike="noStrike" cap="none" normalizeH="0" baseline="30000" dirty="0" smtClean="0">
                          <a:ln>
                            <a:noFill/>
                          </a:ln>
                          <a:solidFill>
                            <a:schemeClr val="tx1"/>
                          </a:solidFill>
                          <a:effectLst/>
                          <a:latin typeface="Calibri" panose="020F0502020204030204" pitchFamily="34" charset="0"/>
                          <a:cs typeface="Calibri" panose="020F0502020204030204" pitchFamily="34" charset="0"/>
                        </a:rPr>
                        <a:t>+ </a:t>
                      </a:r>
                      <a:r>
                        <a:rPr kumimoji="0" lang="en-US" sz="28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 F’I</a:t>
                      </a:r>
                      <a:r>
                        <a:rPr kumimoji="0" lang="en-US" sz="2800" b="0" i="0" u="none" strike="noStrike" cap="none" normalizeH="0" baseline="30000" dirty="0" smtClean="0">
                          <a:ln>
                            <a:noFill/>
                          </a:ln>
                          <a:solidFill>
                            <a:schemeClr val="tx1"/>
                          </a:solidFill>
                          <a:effectLst/>
                          <a:latin typeface="Calibri" panose="020F0502020204030204" pitchFamily="34" charset="0"/>
                          <a:cs typeface="Calibri" panose="020F0502020204030204" pitchFamily="34" charset="0"/>
                        </a:rPr>
                        <a:t>+</a:t>
                      </a:r>
                      <a:endParaRPr kumimoji="0" lang="nl-NL" sz="2800" b="0" i="0" u="none" strike="noStrike" cap="none" normalizeH="0" baseline="30000" dirty="0" smtClean="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8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17457" name="Text Box 72"/>
          <p:cNvSpPr txBox="1">
            <a:spLocks noChangeArrowheads="1"/>
          </p:cNvSpPr>
          <p:nvPr/>
        </p:nvSpPr>
        <p:spPr bwMode="auto">
          <a:xfrm>
            <a:off x="490538" y="407853"/>
            <a:ext cx="8153400" cy="1431161"/>
          </a:xfrm>
          <a:prstGeom prst="rect">
            <a:avLst/>
          </a:prstGeom>
          <a:noFill/>
          <a:ln w="9525">
            <a:noFill/>
            <a:miter lim="800000"/>
            <a:headEnd/>
            <a:tailEnd/>
          </a:ln>
        </p:spPr>
        <p:txBody>
          <a:bodyPr>
            <a:spAutoFit/>
          </a:bodyPr>
          <a:lstStyle/>
          <a:p>
            <a:pPr>
              <a:spcBef>
                <a:spcPct val="50000"/>
              </a:spcBef>
            </a:pPr>
            <a:r>
              <a:rPr lang="en-US" sz="2400" b="1" i="1" dirty="0" err="1" smtClean="0">
                <a:solidFill>
                  <a:srgbClr val="FF6600"/>
                </a:solidFill>
                <a:latin typeface="Calibri" panose="020F0502020204030204" pitchFamily="34" charset="0"/>
                <a:cs typeface="Calibri" panose="020F0502020204030204" pitchFamily="34" charset="0"/>
              </a:rPr>
              <a:t>Opdracht</a:t>
            </a:r>
            <a:endParaRPr lang="en-US" sz="2400" b="1" i="1" dirty="0" smtClean="0">
              <a:solidFill>
                <a:srgbClr val="FF6600"/>
              </a:solidFill>
              <a:latin typeface="Calibri" panose="020F0502020204030204" pitchFamily="34" charset="0"/>
              <a:cs typeface="Calibri" panose="020F0502020204030204" pitchFamily="34" charset="0"/>
            </a:endParaRPr>
          </a:p>
          <a:p>
            <a:pPr>
              <a:spcBef>
                <a:spcPct val="50000"/>
              </a:spcBef>
            </a:pPr>
            <a:r>
              <a:rPr lang="en-US" dirty="0" smtClean="0">
                <a:latin typeface="Calibri" panose="020F0502020204030204" pitchFamily="34" charset="0"/>
                <a:cs typeface="Calibri" panose="020F0502020204030204" pitchFamily="34" charset="0"/>
              </a:rPr>
              <a:t>Het genotype van het lac operon is </a:t>
            </a:r>
            <a:r>
              <a:rPr lang="en-US" dirty="0" err="1" smtClean="0">
                <a:latin typeface="Calibri" panose="020F0502020204030204" pitchFamily="34" charset="0"/>
                <a:cs typeface="Calibri" panose="020F0502020204030204" pitchFamily="34" charset="0"/>
              </a:rPr>
              <a:t>weergegeven</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Geef</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aan</a:t>
            </a:r>
            <a:r>
              <a:rPr lang="en-US" dirty="0" smtClean="0">
                <a:latin typeface="Calibri" panose="020F0502020204030204" pitchFamily="34" charset="0"/>
                <a:cs typeface="Calibri" panose="020F0502020204030204" pitchFamily="34" charset="0"/>
              </a:rPr>
              <a:t> of </a:t>
            </a:r>
            <a:r>
              <a:rPr lang="en-US" dirty="0" err="1" smtClean="0">
                <a:latin typeface="Calibri" panose="020F0502020204030204" pitchFamily="34" charset="0"/>
                <a:cs typeface="Calibri" panose="020F0502020204030204" pitchFamily="34" charset="0"/>
              </a:rPr>
              <a:t>bij</a:t>
            </a:r>
            <a:r>
              <a:rPr lang="en-US" dirty="0" smtClean="0">
                <a:latin typeface="Calibri" panose="020F0502020204030204" pitchFamily="34" charset="0"/>
                <a:cs typeface="Calibri" panose="020F0502020204030204" pitchFamily="34" charset="0"/>
              </a:rPr>
              <a:t> het </a:t>
            </a:r>
            <a:r>
              <a:rPr lang="en-US" dirty="0" err="1" smtClean="0">
                <a:latin typeface="Calibri" panose="020F0502020204030204" pitchFamily="34" charset="0"/>
                <a:cs typeface="Calibri" panose="020F0502020204030204" pitchFamily="34" charset="0"/>
              </a:rPr>
              <a:t>genoemde</a:t>
            </a:r>
            <a:r>
              <a:rPr lang="en-US" dirty="0" smtClean="0">
                <a:latin typeface="Calibri" panose="020F0502020204030204" pitchFamily="34" charset="0"/>
                <a:cs typeface="Calibri" panose="020F0502020204030204" pitchFamily="34" charset="0"/>
              </a:rPr>
              <a:t> genotype het lac operon, het lac operon </a:t>
            </a:r>
            <a:r>
              <a:rPr lang="en-US" dirty="0" err="1" smtClean="0">
                <a:latin typeface="Calibri" panose="020F0502020204030204" pitchFamily="34" charset="0"/>
                <a:cs typeface="Calibri" panose="020F0502020204030204" pitchFamily="34" charset="0"/>
              </a:rPr>
              <a:t>induceerbaar</a:t>
            </a:r>
            <a:r>
              <a:rPr lang="en-US" dirty="0" smtClean="0">
                <a:latin typeface="Calibri" panose="020F0502020204030204" pitchFamily="34" charset="0"/>
                <a:cs typeface="Calibri" panose="020F0502020204030204" pitchFamily="34" charset="0"/>
              </a:rPr>
              <a:t> is, </a:t>
            </a:r>
            <a:r>
              <a:rPr lang="en-US" dirty="0" err="1" smtClean="0">
                <a:latin typeface="Calibri" panose="020F0502020204030204" pitchFamily="34" charset="0"/>
                <a:cs typeface="Calibri" panose="020F0502020204030204" pitchFamily="34" charset="0"/>
              </a:rPr>
              <a:t>constitutief</a:t>
            </a:r>
            <a:r>
              <a:rPr lang="en-US" dirty="0" smtClean="0">
                <a:latin typeface="Calibri" panose="020F0502020204030204" pitchFamily="34" charset="0"/>
                <a:cs typeface="Calibri" panose="020F0502020204030204" pitchFamily="34" charset="0"/>
              </a:rPr>
              <a:t> tot expressive </a:t>
            </a:r>
            <a:r>
              <a:rPr lang="en-US" dirty="0" err="1" smtClean="0">
                <a:latin typeface="Calibri" panose="020F0502020204030204" pitchFamily="34" charset="0"/>
                <a:cs typeface="Calibri" panose="020F0502020204030204" pitchFamily="34" charset="0"/>
              </a:rPr>
              <a:t>komt</a:t>
            </a:r>
            <a:r>
              <a:rPr lang="en-US" dirty="0" smtClean="0">
                <a:latin typeface="Calibri" panose="020F0502020204030204" pitchFamily="34" charset="0"/>
                <a:cs typeface="Calibri" panose="020F0502020204030204" pitchFamily="34" charset="0"/>
              </a:rPr>
              <a:t>, of </a:t>
            </a:r>
            <a:r>
              <a:rPr lang="en-US" dirty="0" err="1" smtClean="0">
                <a:latin typeface="Calibri" panose="020F0502020204030204" pitchFamily="34" charset="0"/>
                <a:cs typeface="Calibri" panose="020F0502020204030204" pitchFamily="34" charset="0"/>
              </a:rPr>
              <a:t>gerepresseerd</a:t>
            </a:r>
            <a:r>
              <a:rPr lang="en-US" dirty="0" smtClean="0">
                <a:latin typeface="Calibri" panose="020F0502020204030204" pitchFamily="34" charset="0"/>
                <a:cs typeface="Calibri" panose="020F0502020204030204" pitchFamily="34" charset="0"/>
              </a:rPr>
              <a:t> is</a:t>
            </a:r>
            <a:r>
              <a:rPr lang="en-US" dirty="0" smtClean="0">
                <a:latin typeface="Calibri" panose="020F0502020204030204" pitchFamily="34" charset="0"/>
                <a:cs typeface="Calibri" panose="020F0502020204030204" pitchFamily="34" charset="0"/>
              </a:rPr>
              <a:t>. F’ </a:t>
            </a:r>
            <a:r>
              <a:rPr lang="en-US" dirty="0" err="1" smtClean="0">
                <a:latin typeface="Calibri" panose="020F0502020204030204" pitchFamily="34" charset="0"/>
                <a:cs typeface="Calibri" panose="020F0502020204030204" pitchFamily="34" charset="0"/>
              </a:rPr>
              <a:t>betekent</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dat</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er</a:t>
            </a:r>
            <a:r>
              <a:rPr lang="en-US" dirty="0" smtClean="0">
                <a:latin typeface="Calibri" panose="020F0502020204030204" pitchFamily="34" charset="0"/>
                <a:cs typeface="Calibri" panose="020F0502020204030204" pitchFamily="34" charset="0"/>
              </a:rPr>
              <a:t> nog </a:t>
            </a:r>
            <a:r>
              <a:rPr lang="en-US" dirty="0" err="1" smtClean="0">
                <a:latin typeface="Calibri" panose="020F0502020204030204" pitchFamily="34" charset="0"/>
                <a:cs typeface="Calibri" panose="020F0502020204030204" pitchFamily="34" charset="0"/>
              </a:rPr>
              <a:t>iets</a:t>
            </a:r>
            <a:r>
              <a:rPr lang="en-US" dirty="0" smtClean="0">
                <a:latin typeface="Calibri" panose="020F0502020204030204" pitchFamily="34" charset="0"/>
                <a:cs typeface="Calibri" panose="020F0502020204030204" pitchFamily="34" charset="0"/>
              </a:rPr>
              <a:t> op </a:t>
            </a:r>
            <a:r>
              <a:rPr lang="en-US" dirty="0" err="1" smtClean="0">
                <a:latin typeface="Calibri" panose="020F0502020204030204" pitchFamily="34" charset="0"/>
                <a:cs typeface="Calibri" panose="020F0502020204030204" pitchFamily="34" charset="0"/>
              </a:rPr>
              <a:t>een</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plasmide</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aanwezig</a:t>
            </a:r>
            <a:r>
              <a:rPr lang="en-US" dirty="0" smtClean="0">
                <a:latin typeface="Calibri" panose="020F0502020204030204" pitchFamily="34" charset="0"/>
                <a:cs typeface="Calibri" panose="020F0502020204030204" pitchFamily="34" charset="0"/>
              </a:rPr>
              <a:t> is</a:t>
            </a:r>
            <a:endParaRPr lang="nl-NL"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339843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547" name="Group 139"/>
          <p:cNvGraphicFramePr>
            <a:graphicFrameLocks noGrp="1"/>
          </p:cNvGraphicFramePr>
          <p:nvPr>
            <p:extLst/>
          </p:nvPr>
        </p:nvGraphicFramePr>
        <p:xfrm>
          <a:off x="263525" y="2505796"/>
          <a:ext cx="8486775" cy="3749040"/>
        </p:xfrm>
        <a:graphic>
          <a:graphicData uri="http://schemas.openxmlformats.org/drawingml/2006/table">
            <a:tbl>
              <a:tblPr/>
              <a:tblGrid>
                <a:gridCol w="1857375">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803400">
                  <a:extLst>
                    <a:ext uri="{9D8B030D-6E8A-4147-A177-3AD203B41FA5}">
                      <a16:colId xmlns:a16="http://schemas.microsoft.com/office/drawing/2014/main" val="20002"/>
                    </a:ext>
                  </a:extLst>
                </a:gridCol>
                <a:gridCol w="2044700">
                  <a:extLst>
                    <a:ext uri="{9D8B030D-6E8A-4147-A177-3AD203B41FA5}">
                      <a16:colId xmlns:a16="http://schemas.microsoft.com/office/drawing/2014/main" val="20003"/>
                    </a:ext>
                  </a:extLst>
                </a:gridCol>
                <a:gridCol w="1409700">
                  <a:extLst>
                    <a:ext uri="{9D8B030D-6E8A-4147-A177-3AD203B41FA5}">
                      <a16:colId xmlns:a16="http://schemas.microsoft.com/office/drawing/2014/main" val="20004"/>
                    </a:ext>
                  </a:extLst>
                </a:gridCol>
              </a:tblGrid>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Genotype</a:t>
                      </a:r>
                      <a:endParaRPr kumimoji="0" lang="nl-NL" sz="20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 lactose</a:t>
                      </a:r>
                      <a:endParaRPr kumimoji="0" lang="nl-NL" sz="20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err="1" smtClean="0">
                          <a:ln>
                            <a:noFill/>
                          </a:ln>
                          <a:solidFill>
                            <a:schemeClr val="tx1"/>
                          </a:solidFill>
                          <a:effectLst/>
                          <a:latin typeface="Calibri" panose="020F0502020204030204" pitchFamily="34" charset="0"/>
                          <a:cs typeface="Calibri" panose="020F0502020204030204" pitchFamily="34" charset="0"/>
                        </a:rPr>
                        <a:t>Functioneel</a:t>
                      </a:r>
                      <a:r>
                        <a:rPr kumimoji="0" lang="en-US" sz="20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 </a:t>
                      </a:r>
                      <a:r>
                        <a:rPr kumimoji="0" lang="en-US" sz="2000" b="0" i="0" u="none" strike="noStrike" cap="none" normalizeH="0" baseline="0" dirty="0" err="1" smtClean="0">
                          <a:ln>
                            <a:noFill/>
                          </a:ln>
                          <a:solidFill>
                            <a:schemeClr val="tx1"/>
                          </a:solidFill>
                          <a:effectLst/>
                          <a:latin typeface="Calibri" panose="020F0502020204030204" pitchFamily="34" charset="0"/>
                          <a:cs typeface="Calibri" panose="020F0502020204030204" pitchFamily="34" charset="0"/>
                        </a:rPr>
                        <a:t>lacZ</a:t>
                      </a:r>
                      <a:r>
                        <a:rPr kumimoji="0" lang="en-US" sz="20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 </a:t>
                      </a:r>
                      <a:r>
                        <a:rPr kumimoji="0" lang="en-US" sz="2000" b="0" i="0" u="none" strike="noStrike" cap="none" normalizeH="0" baseline="0" dirty="0" err="1" smtClean="0">
                          <a:ln>
                            <a:noFill/>
                          </a:ln>
                          <a:solidFill>
                            <a:schemeClr val="tx1"/>
                          </a:solidFill>
                          <a:effectLst/>
                          <a:latin typeface="Calibri" panose="020F0502020204030204" pitchFamily="34" charset="0"/>
                          <a:cs typeface="Calibri" panose="020F0502020204030204" pitchFamily="34" charset="0"/>
                        </a:rPr>
                        <a:t>gemaakt</a:t>
                      </a:r>
                      <a:endParaRPr kumimoji="0" lang="nl-NL" sz="20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Non-functioneel lacZ gemaakt</a:t>
                      </a:r>
                      <a:endParaRPr kumimoji="0" lang="nl-NL" sz="20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Geen lacZ gemaakt</a:t>
                      </a:r>
                      <a:endParaRPr kumimoji="0" lang="nl-NL" sz="20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I</a:t>
                      </a:r>
                      <a:r>
                        <a:rPr kumimoji="0" lang="en-US" sz="20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a:t>
                      </a:r>
                      <a:r>
                        <a:rPr kumimoji="0" lang="en-US" sz="20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O</a:t>
                      </a:r>
                      <a:r>
                        <a:rPr kumimoji="0" lang="en-US" sz="20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a:t>
                      </a:r>
                      <a:r>
                        <a:rPr kumimoji="0" lang="en-US" sz="20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Z</a:t>
                      </a:r>
                      <a:r>
                        <a:rPr kumimoji="0" lang="en-US" sz="20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a:t>
                      </a:r>
                      <a:endParaRPr kumimoji="0" lang="nl-NL" sz="20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a:t>
                      </a: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I</a:t>
                      </a:r>
                      <a:r>
                        <a:rPr kumimoji="0" lang="en-US" sz="20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a:t>
                      </a:r>
                      <a:r>
                        <a:rPr kumimoji="0" lang="en-US" sz="20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O</a:t>
                      </a:r>
                      <a:r>
                        <a:rPr kumimoji="0" lang="en-US" sz="20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c</a:t>
                      </a:r>
                      <a:r>
                        <a:rPr kumimoji="0" lang="en-US" sz="20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Z</a:t>
                      </a:r>
                      <a:r>
                        <a:rPr kumimoji="0" lang="en-US" sz="20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a:t>
                      </a:r>
                      <a:endParaRPr kumimoji="0" lang="nl-NL" sz="20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a:t>
                      </a: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I</a:t>
                      </a:r>
                      <a:r>
                        <a:rPr kumimoji="0" lang="en-US" sz="20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a:t>
                      </a:r>
                      <a:r>
                        <a:rPr kumimoji="0" lang="en-US" sz="20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O</a:t>
                      </a:r>
                      <a:r>
                        <a:rPr kumimoji="0" lang="en-US" sz="20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a:t>
                      </a:r>
                      <a:r>
                        <a:rPr kumimoji="0" lang="en-US" sz="20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Z</a:t>
                      </a:r>
                      <a:r>
                        <a:rPr kumimoji="0" lang="en-US" sz="20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a:t>
                      </a:r>
                      <a:endParaRPr kumimoji="0" lang="nl-NL" sz="20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a:t>
                      </a: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I</a:t>
                      </a:r>
                      <a:r>
                        <a:rPr kumimoji="0" lang="en-US" sz="20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a:t>
                      </a:r>
                      <a:r>
                        <a:rPr kumimoji="0" lang="en-US" sz="20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O</a:t>
                      </a:r>
                      <a:r>
                        <a:rPr kumimoji="0" lang="en-US" sz="20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a:t>
                      </a:r>
                      <a:r>
                        <a:rPr kumimoji="0" lang="en-US" sz="20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Z</a:t>
                      </a:r>
                      <a:r>
                        <a:rPr kumimoji="0" lang="en-US" sz="20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 </a:t>
                      </a:r>
                      <a:r>
                        <a:rPr kumimoji="0" lang="en-US" sz="20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 F’I</a:t>
                      </a:r>
                      <a:r>
                        <a:rPr kumimoji="0" lang="en-US" sz="20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a:t>
                      </a:r>
                      <a:endParaRPr kumimoji="0" lang="nl-NL" sz="20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a:t>
                      </a: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I</a:t>
                      </a:r>
                      <a:r>
                        <a:rPr kumimoji="0" lang="en-US" sz="20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a:t>
                      </a:r>
                      <a:r>
                        <a:rPr kumimoji="0" lang="en-US" sz="20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O</a:t>
                      </a:r>
                      <a:r>
                        <a:rPr kumimoji="0" lang="en-US" sz="20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c</a:t>
                      </a:r>
                      <a:r>
                        <a:rPr kumimoji="0" lang="en-US" sz="20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Z</a:t>
                      </a:r>
                      <a:r>
                        <a:rPr kumimoji="0" lang="en-US" sz="20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 </a:t>
                      </a:r>
                      <a:r>
                        <a:rPr kumimoji="0" lang="en-US" sz="20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 F’O</a:t>
                      </a:r>
                      <a:r>
                        <a:rPr kumimoji="0" lang="en-US" sz="20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a:t>
                      </a:r>
                      <a:endParaRPr kumimoji="0" lang="nl-NL" sz="20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a:t>
                      </a: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err="1" smtClean="0">
                          <a:ln>
                            <a:noFill/>
                          </a:ln>
                          <a:solidFill>
                            <a:schemeClr val="tx1"/>
                          </a:solidFill>
                          <a:effectLst/>
                          <a:latin typeface="Calibri" panose="020F0502020204030204" pitchFamily="34" charset="0"/>
                          <a:cs typeface="Calibri" panose="020F0502020204030204" pitchFamily="34" charset="0"/>
                        </a:rPr>
                        <a:t>I</a:t>
                      </a:r>
                      <a:r>
                        <a:rPr kumimoji="0" lang="en-US" sz="2000" b="0" i="0" u="none" strike="noStrike" cap="none" normalizeH="0" baseline="30000" dirty="0" err="1" smtClean="0">
                          <a:ln>
                            <a:noFill/>
                          </a:ln>
                          <a:solidFill>
                            <a:schemeClr val="tx1"/>
                          </a:solidFill>
                          <a:effectLst/>
                          <a:latin typeface="Calibri" panose="020F0502020204030204" pitchFamily="34" charset="0"/>
                          <a:cs typeface="Calibri" panose="020F0502020204030204" pitchFamily="34" charset="0"/>
                        </a:rPr>
                        <a:t>+</a:t>
                      </a:r>
                      <a:r>
                        <a:rPr kumimoji="0" lang="en-US" sz="2000" b="0" i="0" u="none" strike="noStrike" cap="none" normalizeH="0" baseline="0" dirty="0" err="1" smtClean="0">
                          <a:ln>
                            <a:noFill/>
                          </a:ln>
                          <a:solidFill>
                            <a:schemeClr val="tx1"/>
                          </a:solidFill>
                          <a:effectLst/>
                          <a:latin typeface="Calibri" panose="020F0502020204030204" pitchFamily="34" charset="0"/>
                          <a:cs typeface="Calibri" panose="020F0502020204030204" pitchFamily="34" charset="0"/>
                        </a:rPr>
                        <a:t>O</a:t>
                      </a:r>
                      <a:r>
                        <a:rPr kumimoji="0" lang="en-US" sz="2000" b="0" i="0" u="none" strike="noStrike" cap="none" normalizeH="0" baseline="30000" dirty="0" err="1" smtClean="0">
                          <a:ln>
                            <a:noFill/>
                          </a:ln>
                          <a:solidFill>
                            <a:schemeClr val="tx1"/>
                          </a:solidFill>
                          <a:effectLst/>
                          <a:latin typeface="Calibri" panose="020F0502020204030204" pitchFamily="34" charset="0"/>
                          <a:cs typeface="Calibri" panose="020F0502020204030204" pitchFamily="34" charset="0"/>
                        </a:rPr>
                        <a:t>c</a:t>
                      </a:r>
                      <a:r>
                        <a:rPr kumimoji="0" lang="en-US" sz="2000" b="0" i="0" u="none" strike="noStrike" cap="none" normalizeH="0" baseline="0" dirty="0" err="1" smtClean="0">
                          <a:ln>
                            <a:noFill/>
                          </a:ln>
                          <a:solidFill>
                            <a:schemeClr val="tx1"/>
                          </a:solidFill>
                          <a:effectLst/>
                          <a:latin typeface="Calibri" panose="020F0502020204030204" pitchFamily="34" charset="0"/>
                          <a:cs typeface="Calibri" panose="020F0502020204030204" pitchFamily="34" charset="0"/>
                        </a:rPr>
                        <a:t>Z</a:t>
                      </a:r>
                      <a:r>
                        <a:rPr kumimoji="0" lang="en-US" sz="2000" b="0" i="0" u="none" strike="noStrike" cap="none" normalizeH="0" baseline="30000" dirty="0" smtClean="0">
                          <a:ln>
                            <a:noFill/>
                          </a:ln>
                          <a:solidFill>
                            <a:schemeClr val="tx1"/>
                          </a:solidFill>
                          <a:effectLst/>
                          <a:latin typeface="Calibri" panose="020F0502020204030204" pitchFamily="34" charset="0"/>
                          <a:cs typeface="Calibri" panose="020F0502020204030204" pitchFamily="34" charset="0"/>
                        </a:rPr>
                        <a:t>- </a:t>
                      </a:r>
                      <a:r>
                        <a:rPr kumimoji="0" lang="en-US" sz="20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 F’O</a:t>
                      </a:r>
                      <a:r>
                        <a:rPr kumimoji="0" lang="en-US" sz="2000" b="0" i="0" u="none" strike="noStrike" cap="none" normalizeH="0" baseline="30000" dirty="0" smtClean="0">
                          <a:ln>
                            <a:noFill/>
                          </a:ln>
                          <a:solidFill>
                            <a:schemeClr val="tx1"/>
                          </a:solidFill>
                          <a:effectLst/>
                          <a:latin typeface="Calibri" panose="020F0502020204030204" pitchFamily="34" charset="0"/>
                          <a:cs typeface="Calibri" panose="020F0502020204030204" pitchFamily="34" charset="0"/>
                        </a:rPr>
                        <a:t>+</a:t>
                      </a:r>
                      <a:r>
                        <a:rPr kumimoji="0" lang="en-US" sz="20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Z</a:t>
                      </a:r>
                      <a:r>
                        <a:rPr kumimoji="0" lang="en-US" sz="2000" b="0" i="0" u="none" strike="noStrike" cap="none" normalizeH="0" baseline="30000" dirty="0" smtClean="0">
                          <a:ln>
                            <a:noFill/>
                          </a:ln>
                          <a:solidFill>
                            <a:schemeClr val="tx1"/>
                          </a:solidFill>
                          <a:effectLst/>
                          <a:latin typeface="Calibri" panose="020F0502020204030204" pitchFamily="34" charset="0"/>
                          <a:cs typeface="Calibri" panose="020F0502020204030204" pitchFamily="34" charset="0"/>
                        </a:rPr>
                        <a:t>+</a:t>
                      </a:r>
                      <a:endParaRPr kumimoji="0" lang="nl-NL" sz="2000" b="0" i="0" u="none" strike="noStrike" cap="none" normalizeH="0" baseline="30000" dirty="0" smtClean="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a:t>
                      </a:r>
                      <a:endParaRPr kumimoji="0" lang="nl-NL" sz="24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4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18484" name="Text Box 96"/>
          <p:cNvSpPr txBox="1">
            <a:spLocks noChangeArrowheads="1"/>
          </p:cNvSpPr>
          <p:nvPr/>
        </p:nvSpPr>
        <p:spPr bwMode="auto">
          <a:xfrm>
            <a:off x="385763" y="319722"/>
            <a:ext cx="8179739" cy="1800493"/>
          </a:xfrm>
          <a:prstGeom prst="rect">
            <a:avLst/>
          </a:prstGeom>
          <a:noFill/>
          <a:ln w="9525">
            <a:noFill/>
            <a:miter lim="800000"/>
            <a:headEnd/>
            <a:tailEnd/>
          </a:ln>
        </p:spPr>
        <p:txBody>
          <a:bodyPr wrap="square">
            <a:spAutoFit/>
          </a:bodyPr>
          <a:lstStyle/>
          <a:p>
            <a:pPr>
              <a:spcBef>
                <a:spcPct val="50000"/>
              </a:spcBef>
            </a:pPr>
            <a:r>
              <a:rPr lang="en-US" sz="2400" b="1" i="1" dirty="0" err="1" smtClean="0">
                <a:solidFill>
                  <a:srgbClr val="FF6600"/>
                </a:solidFill>
                <a:latin typeface="Calibri" panose="020F0502020204030204" pitchFamily="34" charset="0"/>
                <a:cs typeface="Calibri" panose="020F0502020204030204" pitchFamily="34" charset="0"/>
              </a:rPr>
              <a:t>Opdracht</a:t>
            </a:r>
            <a:endParaRPr lang="en-US" sz="2400" b="1" i="1" dirty="0" smtClean="0">
              <a:solidFill>
                <a:srgbClr val="FF6600"/>
              </a:solidFill>
              <a:latin typeface="Calibri" panose="020F0502020204030204" pitchFamily="34" charset="0"/>
              <a:cs typeface="Calibri" panose="020F0502020204030204" pitchFamily="34" charset="0"/>
            </a:endParaRPr>
          </a:p>
          <a:p>
            <a:pPr>
              <a:spcBef>
                <a:spcPct val="50000"/>
              </a:spcBef>
            </a:pPr>
            <a:r>
              <a:rPr lang="en-US" dirty="0">
                <a:latin typeface="Calibri" panose="020F0502020204030204" pitchFamily="34" charset="0"/>
                <a:cs typeface="Calibri" panose="020F0502020204030204" pitchFamily="34" charset="0"/>
              </a:rPr>
              <a:t>Het genotype </a:t>
            </a:r>
            <a:r>
              <a:rPr lang="en-US" dirty="0" smtClean="0">
                <a:latin typeface="Calibri" panose="020F0502020204030204" pitchFamily="34" charset="0"/>
                <a:cs typeface="Calibri" panose="020F0502020204030204" pitchFamily="34" charset="0"/>
              </a:rPr>
              <a:t>van het lac operon is </a:t>
            </a:r>
            <a:r>
              <a:rPr lang="en-US" dirty="0" err="1" smtClean="0">
                <a:latin typeface="Calibri" panose="020F0502020204030204" pitchFamily="34" charset="0"/>
                <a:cs typeface="Calibri" panose="020F0502020204030204" pitchFamily="34" charset="0"/>
              </a:rPr>
              <a:t>weergegeven</a:t>
            </a:r>
            <a:r>
              <a:rPr lang="en-US" dirty="0" smtClean="0">
                <a:latin typeface="Calibri" panose="020F0502020204030204" pitchFamily="34" charset="0"/>
                <a:cs typeface="Calibri" panose="020F0502020204030204" pitchFamily="34" charset="0"/>
              </a:rPr>
              <a:t> en </a:t>
            </a:r>
            <a:r>
              <a:rPr lang="en-US" dirty="0" err="1" smtClean="0">
                <a:latin typeface="Calibri" panose="020F0502020204030204" pitchFamily="34" charset="0"/>
                <a:cs typeface="Calibri" panose="020F0502020204030204" pitchFamily="34" charset="0"/>
              </a:rPr>
              <a:t>er</a:t>
            </a:r>
            <a:r>
              <a:rPr lang="en-US" dirty="0" smtClean="0">
                <a:latin typeface="Calibri" panose="020F0502020204030204" pitchFamily="34" charset="0"/>
                <a:cs typeface="Calibri" panose="020F0502020204030204" pitchFamily="34" charset="0"/>
              </a:rPr>
              <a:t> is </a:t>
            </a:r>
            <a:r>
              <a:rPr lang="en-US" dirty="0" err="1" smtClean="0">
                <a:latin typeface="Calibri" panose="020F0502020204030204" pitchFamily="34" charset="0"/>
                <a:cs typeface="Calibri" panose="020F0502020204030204" pitchFamily="34" charset="0"/>
              </a:rPr>
              <a:t>aangegeven</a:t>
            </a:r>
            <a:r>
              <a:rPr lang="en-US" dirty="0" smtClean="0">
                <a:latin typeface="Calibri" panose="020F0502020204030204" pitchFamily="34" charset="0"/>
                <a:cs typeface="Calibri" panose="020F0502020204030204" pitchFamily="34" charset="0"/>
              </a:rPr>
              <a:t> of </a:t>
            </a:r>
            <a:r>
              <a:rPr lang="en-US" dirty="0" err="1" smtClean="0">
                <a:latin typeface="Calibri" panose="020F0502020204030204" pitchFamily="34" charset="0"/>
                <a:cs typeface="Calibri" panose="020F0502020204030204" pitchFamily="34" charset="0"/>
              </a:rPr>
              <a:t>er</a:t>
            </a:r>
            <a:r>
              <a:rPr lang="en-US" dirty="0" smtClean="0">
                <a:latin typeface="Calibri" panose="020F0502020204030204" pitchFamily="34" charset="0"/>
                <a:cs typeface="Calibri" panose="020F0502020204030204" pitchFamily="34" charset="0"/>
              </a:rPr>
              <a:t> lactose </a:t>
            </a:r>
            <a:r>
              <a:rPr lang="en-US" dirty="0" err="1" smtClean="0">
                <a:latin typeface="Calibri" panose="020F0502020204030204" pitchFamily="34" charset="0"/>
                <a:cs typeface="Calibri" panose="020F0502020204030204" pitchFamily="34" charset="0"/>
              </a:rPr>
              <a:t>aanwezig</a:t>
            </a:r>
            <a:r>
              <a:rPr lang="en-US" dirty="0" smtClean="0">
                <a:latin typeface="Calibri" panose="020F0502020204030204" pitchFamily="34" charset="0"/>
                <a:cs typeface="Calibri" panose="020F0502020204030204" pitchFamily="34" charset="0"/>
              </a:rPr>
              <a:t> is of </a:t>
            </a:r>
            <a:r>
              <a:rPr lang="en-US" dirty="0" err="1" smtClean="0">
                <a:latin typeface="Calibri" panose="020F0502020204030204" pitchFamily="34" charset="0"/>
                <a:cs typeface="Calibri" panose="020F0502020204030204" pitchFamily="34" charset="0"/>
              </a:rPr>
              <a:t>niet</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Geef</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bij</a:t>
            </a:r>
            <a:r>
              <a:rPr lang="en-US" dirty="0" smtClean="0">
                <a:latin typeface="Calibri" panose="020F0502020204030204" pitchFamily="34" charset="0"/>
                <a:cs typeface="Calibri" panose="020F0502020204030204" pitchFamily="34" charset="0"/>
              </a:rPr>
              <a:t> elk genotype </a:t>
            </a:r>
            <a:r>
              <a:rPr lang="en-US" dirty="0" err="1" smtClean="0">
                <a:latin typeface="Calibri" panose="020F0502020204030204" pitchFamily="34" charset="0"/>
                <a:cs typeface="Calibri" panose="020F0502020204030204" pitchFamily="34" charset="0"/>
              </a:rPr>
              <a:t>aan</a:t>
            </a:r>
            <a:r>
              <a:rPr lang="en-US" dirty="0" smtClean="0">
                <a:latin typeface="Calibri" panose="020F0502020204030204" pitchFamily="34" charset="0"/>
                <a:cs typeface="Calibri" panose="020F0502020204030204" pitchFamily="34" charset="0"/>
              </a:rPr>
              <a:t> of </a:t>
            </a:r>
            <a:r>
              <a:rPr lang="en-US" dirty="0" err="1" smtClean="0">
                <a:latin typeface="Calibri" panose="020F0502020204030204" pitchFamily="34" charset="0"/>
                <a:cs typeface="Calibri" panose="020F0502020204030204" pitchFamily="34" charset="0"/>
              </a:rPr>
              <a:t>er</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functioneel</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LacZ</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wordt</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geproduceerd</a:t>
            </a:r>
            <a:r>
              <a:rPr lang="en-US" dirty="0" smtClean="0">
                <a:latin typeface="Calibri" panose="020F0502020204030204" pitchFamily="34" charset="0"/>
                <a:cs typeface="Calibri" panose="020F0502020204030204" pitchFamily="34" charset="0"/>
              </a:rPr>
              <a:t>, of </a:t>
            </a:r>
            <a:r>
              <a:rPr lang="en-US" dirty="0" err="1" smtClean="0">
                <a:latin typeface="Calibri" panose="020F0502020204030204" pitchFamily="34" charset="0"/>
                <a:cs typeface="Calibri" panose="020F0502020204030204" pitchFamily="34" charset="0"/>
              </a:rPr>
              <a:t>er</a:t>
            </a:r>
            <a:r>
              <a:rPr lang="en-US" dirty="0" smtClean="0">
                <a:latin typeface="Calibri" panose="020F0502020204030204" pitchFamily="34" charset="0"/>
                <a:cs typeface="Calibri" panose="020F0502020204030204" pitchFamily="34" charset="0"/>
              </a:rPr>
              <a:t> non-</a:t>
            </a:r>
            <a:r>
              <a:rPr lang="en-US" dirty="0" err="1" smtClean="0">
                <a:latin typeface="Calibri" panose="020F0502020204030204" pitchFamily="34" charset="0"/>
                <a:cs typeface="Calibri" panose="020F0502020204030204" pitchFamily="34" charset="0"/>
              </a:rPr>
              <a:t>functioneel</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LacZ</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wordt</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geproduceerd</a:t>
            </a:r>
            <a:r>
              <a:rPr lang="en-US" dirty="0" smtClean="0">
                <a:latin typeface="Calibri" panose="020F0502020204030204" pitchFamily="34" charset="0"/>
                <a:cs typeface="Calibri" panose="020F0502020204030204" pitchFamily="34" charset="0"/>
              </a:rPr>
              <a:t> of </a:t>
            </a:r>
            <a:r>
              <a:rPr lang="en-US" dirty="0" err="1" smtClean="0">
                <a:latin typeface="Calibri" panose="020F0502020204030204" pitchFamily="34" charset="0"/>
                <a:cs typeface="Calibri" panose="020F0502020204030204" pitchFamily="34" charset="0"/>
              </a:rPr>
              <a:t>dat</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er</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wellicht</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helemaal</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geen</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LacZ</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wordt</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geproduceerd</a:t>
            </a:r>
            <a:r>
              <a:rPr lang="en-US" dirty="0" smtClean="0">
                <a:latin typeface="Calibri" panose="020F0502020204030204" pitchFamily="34" charset="0"/>
                <a:cs typeface="Calibri" panose="020F0502020204030204" pitchFamily="34" charset="0"/>
              </a:rPr>
              <a:t>. </a:t>
            </a:r>
            <a:endParaRPr lang="nl-NL" sz="2400" i="1" dirty="0">
              <a:solidFill>
                <a:schemeClr val="accent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815428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b="1" dirty="0" smtClean="0">
                <a:solidFill>
                  <a:srgbClr val="FF6600"/>
                </a:solidFill>
                <a:latin typeface="Calibri" panose="020F0502020204030204" pitchFamily="34" charset="0"/>
                <a:cs typeface="Calibri" panose="020F0502020204030204" pitchFamily="34" charset="0"/>
              </a:rPr>
              <a:t>Opdrachten maken</a:t>
            </a:r>
            <a:endParaRPr lang="nl-NL" b="1" dirty="0">
              <a:solidFill>
                <a:srgbClr val="FF6600"/>
              </a:solidFill>
              <a:latin typeface="Calibri" panose="020F0502020204030204" pitchFamily="34" charset="0"/>
              <a:cs typeface="Calibri" panose="020F0502020204030204" pitchFamily="34" charset="0"/>
            </a:endParaRPr>
          </a:p>
        </p:txBody>
      </p:sp>
      <p:sp>
        <p:nvSpPr>
          <p:cNvPr id="3" name="Tijdelijke aanduiding voor inhoud 2"/>
          <p:cNvSpPr>
            <a:spLocks noGrp="1"/>
          </p:cNvSpPr>
          <p:nvPr>
            <p:ph idx="1"/>
          </p:nvPr>
        </p:nvSpPr>
        <p:spPr/>
        <p:txBody>
          <a:bodyPr/>
          <a:lstStyle/>
          <a:p>
            <a:r>
              <a:rPr lang="nl-NL" sz="2800" dirty="0" smtClean="0">
                <a:latin typeface="Calibri" panose="020F0502020204030204" pitchFamily="34" charset="0"/>
                <a:cs typeface="Calibri" panose="020F0502020204030204" pitchFamily="34" charset="0"/>
              </a:rPr>
              <a:t>Zoek de tijdelijke </a:t>
            </a:r>
            <a:r>
              <a:rPr lang="nl-NL" sz="2800" dirty="0" smtClean="0">
                <a:latin typeface="Calibri" panose="020F0502020204030204" pitchFamily="34" charset="0"/>
                <a:cs typeface="Calibri" panose="020F0502020204030204" pitchFamily="34" charset="0"/>
              </a:rPr>
              <a:t>PP </a:t>
            </a:r>
            <a:r>
              <a:rPr lang="nl-NL" sz="2800" dirty="0" smtClean="0">
                <a:latin typeface="Calibri" panose="020F0502020204030204" pitchFamily="34" charset="0"/>
                <a:cs typeface="Calibri" panose="020F0502020204030204" pitchFamily="34" charset="0"/>
              </a:rPr>
              <a:t>op BB bij Genetica 1 – slides</a:t>
            </a:r>
          </a:p>
          <a:p>
            <a:r>
              <a:rPr lang="nl-NL" sz="2800" dirty="0" smtClean="0">
                <a:latin typeface="Calibri" panose="020F0502020204030204" pitchFamily="34" charset="0"/>
                <a:cs typeface="Calibri" panose="020F0502020204030204" pitchFamily="34" charset="0"/>
              </a:rPr>
              <a:t>Kijk goed naar de +, -, c, s in het genotype</a:t>
            </a:r>
          </a:p>
          <a:p>
            <a:r>
              <a:rPr lang="nl-NL" sz="2800" dirty="0" smtClean="0">
                <a:latin typeface="Calibri" panose="020F0502020204030204" pitchFamily="34" charset="0"/>
                <a:cs typeface="Calibri" panose="020F0502020204030204" pitchFamily="34" charset="0"/>
              </a:rPr>
              <a:t>8 minuten maaktijd, daarna plenair bespreken</a:t>
            </a:r>
            <a:endParaRPr lang="nl-NL"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304255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503" name="Group 71"/>
          <p:cNvGraphicFramePr>
            <a:graphicFrameLocks noGrp="1"/>
          </p:cNvGraphicFramePr>
          <p:nvPr>
            <p:extLst>
              <p:ext uri="{D42A27DB-BD31-4B8C-83A1-F6EECF244321}">
                <p14:modId xmlns:p14="http://schemas.microsoft.com/office/powerpoint/2010/main" val="1336563581"/>
              </p:ext>
            </p:extLst>
          </p:nvPr>
        </p:nvGraphicFramePr>
        <p:xfrm>
          <a:off x="459581" y="2096428"/>
          <a:ext cx="8215313" cy="4145280"/>
        </p:xfrm>
        <a:graphic>
          <a:graphicData uri="http://schemas.openxmlformats.org/drawingml/2006/table">
            <a:tbl>
              <a:tblPr/>
              <a:tblGrid>
                <a:gridCol w="2257425">
                  <a:extLst>
                    <a:ext uri="{9D8B030D-6E8A-4147-A177-3AD203B41FA5}">
                      <a16:colId xmlns:a16="http://schemas.microsoft.com/office/drawing/2014/main" val="20000"/>
                    </a:ext>
                  </a:extLst>
                </a:gridCol>
                <a:gridCol w="2074863">
                  <a:extLst>
                    <a:ext uri="{9D8B030D-6E8A-4147-A177-3AD203B41FA5}">
                      <a16:colId xmlns:a16="http://schemas.microsoft.com/office/drawing/2014/main" val="20001"/>
                    </a:ext>
                  </a:extLst>
                </a:gridCol>
                <a:gridCol w="2039937">
                  <a:extLst>
                    <a:ext uri="{9D8B030D-6E8A-4147-A177-3AD203B41FA5}">
                      <a16:colId xmlns:a16="http://schemas.microsoft.com/office/drawing/2014/main" val="20002"/>
                    </a:ext>
                  </a:extLst>
                </a:gridCol>
                <a:gridCol w="1843088">
                  <a:extLst>
                    <a:ext uri="{9D8B030D-6E8A-4147-A177-3AD203B41FA5}">
                      <a16:colId xmlns:a16="http://schemas.microsoft.com/office/drawing/2014/main" val="20003"/>
                    </a:ext>
                  </a:extLst>
                </a:gridCol>
              </a:tblGrid>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Genotype</a:t>
                      </a:r>
                      <a:endParaRPr kumimoji="0" lang="nl-NL" sz="28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Constitutive</a:t>
                      </a:r>
                      <a:endParaRPr kumimoji="0" lang="nl-NL"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Repressed</a:t>
                      </a:r>
                      <a:endParaRPr kumimoji="0" lang="nl-NL"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Inducible</a:t>
                      </a:r>
                      <a:endParaRPr kumimoji="0" lang="nl-NL"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I</a:t>
                      </a:r>
                      <a:r>
                        <a:rPr kumimoji="0" lang="en-US" sz="2800" b="0" i="0" u="none" strike="noStrike" cap="none" normalizeH="0" baseline="30000" dirty="0" smtClean="0">
                          <a:ln>
                            <a:noFill/>
                          </a:ln>
                          <a:solidFill>
                            <a:schemeClr val="tx1"/>
                          </a:solidFill>
                          <a:effectLst/>
                          <a:latin typeface="Calibri" panose="020F0502020204030204" pitchFamily="34" charset="0"/>
                          <a:cs typeface="Calibri" panose="020F0502020204030204" pitchFamily="34" charset="0"/>
                        </a:rPr>
                        <a:t>+</a:t>
                      </a:r>
                      <a:r>
                        <a:rPr kumimoji="0" lang="en-US" sz="28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O</a:t>
                      </a:r>
                      <a:r>
                        <a:rPr kumimoji="0" lang="en-US" sz="2800" b="0" i="0" u="none" strike="noStrike" cap="none" normalizeH="0" baseline="30000" dirty="0" smtClean="0">
                          <a:ln>
                            <a:noFill/>
                          </a:ln>
                          <a:solidFill>
                            <a:schemeClr val="tx1"/>
                          </a:solidFill>
                          <a:effectLst/>
                          <a:latin typeface="Calibri" panose="020F0502020204030204" pitchFamily="34" charset="0"/>
                          <a:cs typeface="Calibri" panose="020F0502020204030204" pitchFamily="34" charset="0"/>
                        </a:rPr>
                        <a:t>+</a:t>
                      </a:r>
                      <a:r>
                        <a:rPr kumimoji="0" lang="en-US" sz="28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Z</a:t>
                      </a:r>
                      <a:r>
                        <a:rPr kumimoji="0" lang="en-US" sz="2800" b="0" i="0" u="none" strike="noStrike" cap="none" normalizeH="0" baseline="30000" dirty="0" smtClean="0">
                          <a:ln>
                            <a:noFill/>
                          </a:ln>
                          <a:solidFill>
                            <a:schemeClr val="tx1"/>
                          </a:solidFill>
                          <a:effectLst/>
                          <a:latin typeface="Calibri" panose="020F0502020204030204" pitchFamily="34" charset="0"/>
                          <a:cs typeface="Calibri" panose="020F0502020204030204" pitchFamily="34" charset="0"/>
                        </a:rPr>
                        <a:t>+</a:t>
                      </a:r>
                      <a:endParaRPr kumimoji="0" lang="nl-NL" sz="2800" b="0" i="0" u="none" strike="noStrike" cap="none" normalizeH="0" baseline="30000" dirty="0" smtClean="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8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I</a:t>
                      </a:r>
                      <a:r>
                        <a:rPr kumimoji="0" lang="en-US" sz="2800" b="0" i="0" u="none" strike="noStrike" cap="none" normalizeH="0" baseline="30000" dirty="0" smtClean="0">
                          <a:ln>
                            <a:noFill/>
                          </a:ln>
                          <a:solidFill>
                            <a:schemeClr val="tx1"/>
                          </a:solidFill>
                          <a:effectLst/>
                          <a:latin typeface="Calibri" panose="020F0502020204030204" pitchFamily="34" charset="0"/>
                          <a:cs typeface="Calibri" panose="020F0502020204030204" pitchFamily="34" charset="0"/>
                        </a:rPr>
                        <a:t>-</a:t>
                      </a:r>
                      <a:r>
                        <a:rPr kumimoji="0" lang="en-US" sz="28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O</a:t>
                      </a:r>
                      <a:r>
                        <a:rPr kumimoji="0" lang="en-US" sz="2800" b="0" i="0" u="none" strike="noStrike" cap="none" normalizeH="0" baseline="30000" dirty="0" smtClean="0">
                          <a:ln>
                            <a:noFill/>
                          </a:ln>
                          <a:solidFill>
                            <a:schemeClr val="tx1"/>
                          </a:solidFill>
                          <a:effectLst/>
                          <a:latin typeface="Calibri" panose="020F0502020204030204" pitchFamily="34" charset="0"/>
                          <a:cs typeface="Calibri" panose="020F0502020204030204" pitchFamily="34" charset="0"/>
                        </a:rPr>
                        <a:t>+</a:t>
                      </a:r>
                      <a:r>
                        <a:rPr kumimoji="0" lang="en-US" sz="28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Z</a:t>
                      </a:r>
                      <a:r>
                        <a:rPr kumimoji="0" lang="en-US" sz="2800" b="0" i="0" u="none" strike="noStrike" cap="none" normalizeH="0" baseline="30000" dirty="0" smtClean="0">
                          <a:ln>
                            <a:noFill/>
                          </a:ln>
                          <a:solidFill>
                            <a:schemeClr val="tx1"/>
                          </a:solidFill>
                          <a:effectLst/>
                          <a:latin typeface="Calibri" panose="020F0502020204030204" pitchFamily="34" charset="0"/>
                          <a:cs typeface="Calibri" panose="020F0502020204030204" pitchFamily="34" charset="0"/>
                        </a:rPr>
                        <a:t>+</a:t>
                      </a:r>
                      <a:endParaRPr kumimoji="0" lang="nl-NL" sz="28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smtClean="0">
                          <a:ln>
                            <a:noFill/>
                          </a:ln>
                          <a:solidFill>
                            <a:schemeClr val="tx1"/>
                          </a:solidFill>
                          <a:effectLst/>
                          <a:latin typeface="Calibri" panose="020F0502020204030204" pitchFamily="34" charset="0"/>
                          <a:cs typeface="Calibri" panose="020F0502020204030204" pitchFamily="34" charset="0"/>
                        </a:rPr>
                        <a:t>I</a:t>
                      </a:r>
                      <a:r>
                        <a:rPr kumimoji="0" lang="en-US" sz="2800" b="0" i="0" u="none" strike="noStrike" cap="none" normalizeH="0" baseline="30000" dirty="0" err="1" smtClean="0">
                          <a:ln>
                            <a:noFill/>
                          </a:ln>
                          <a:solidFill>
                            <a:schemeClr val="tx1"/>
                          </a:solidFill>
                          <a:effectLst/>
                          <a:latin typeface="Calibri" panose="020F0502020204030204" pitchFamily="34" charset="0"/>
                          <a:cs typeface="Calibri" panose="020F0502020204030204" pitchFamily="34" charset="0"/>
                        </a:rPr>
                        <a:t>+</a:t>
                      </a:r>
                      <a:r>
                        <a:rPr kumimoji="0" lang="en-US" sz="2800" b="0" i="0" u="none" strike="noStrike" cap="none" normalizeH="0" baseline="0" dirty="0" err="1" smtClean="0">
                          <a:ln>
                            <a:noFill/>
                          </a:ln>
                          <a:solidFill>
                            <a:schemeClr val="tx1"/>
                          </a:solidFill>
                          <a:effectLst/>
                          <a:latin typeface="Calibri" panose="020F0502020204030204" pitchFamily="34" charset="0"/>
                          <a:cs typeface="Calibri" panose="020F0502020204030204" pitchFamily="34" charset="0"/>
                        </a:rPr>
                        <a:t>O</a:t>
                      </a:r>
                      <a:r>
                        <a:rPr kumimoji="0" lang="en-US" sz="2800" b="0" i="0" u="none" strike="noStrike" cap="none" normalizeH="0" baseline="30000" dirty="0" err="1" smtClean="0">
                          <a:ln>
                            <a:noFill/>
                          </a:ln>
                          <a:solidFill>
                            <a:schemeClr val="tx1"/>
                          </a:solidFill>
                          <a:effectLst/>
                          <a:latin typeface="Calibri" panose="020F0502020204030204" pitchFamily="34" charset="0"/>
                          <a:cs typeface="Calibri" panose="020F0502020204030204" pitchFamily="34" charset="0"/>
                        </a:rPr>
                        <a:t>c</a:t>
                      </a:r>
                      <a:r>
                        <a:rPr kumimoji="0" lang="en-US" sz="2800" b="0" i="0" u="none" strike="noStrike" cap="none" normalizeH="0" baseline="0" dirty="0" err="1" smtClean="0">
                          <a:ln>
                            <a:noFill/>
                          </a:ln>
                          <a:solidFill>
                            <a:schemeClr val="tx1"/>
                          </a:solidFill>
                          <a:effectLst/>
                          <a:latin typeface="Calibri" panose="020F0502020204030204" pitchFamily="34" charset="0"/>
                          <a:cs typeface="Calibri" panose="020F0502020204030204" pitchFamily="34" charset="0"/>
                        </a:rPr>
                        <a:t>Z</a:t>
                      </a:r>
                      <a:r>
                        <a:rPr kumimoji="0" lang="en-US" sz="2800" b="0" i="0" u="none" strike="noStrike" cap="none" normalizeH="0" baseline="30000" dirty="0" smtClean="0">
                          <a:ln>
                            <a:noFill/>
                          </a:ln>
                          <a:solidFill>
                            <a:schemeClr val="tx1"/>
                          </a:solidFill>
                          <a:effectLst/>
                          <a:latin typeface="Calibri" panose="020F0502020204030204" pitchFamily="34" charset="0"/>
                          <a:cs typeface="Calibri" panose="020F0502020204030204" pitchFamily="34" charset="0"/>
                        </a:rPr>
                        <a:t>+</a:t>
                      </a:r>
                      <a:endParaRPr kumimoji="0" lang="nl-NL" sz="28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I</a:t>
                      </a:r>
                      <a:r>
                        <a:rPr kumimoji="0" lang="en-US" sz="28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a:t>
                      </a:r>
                      <a:r>
                        <a:rPr kumimoji="0" lang="en-US"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O</a:t>
                      </a:r>
                      <a:r>
                        <a:rPr kumimoji="0" lang="en-US" sz="28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a:t>
                      </a:r>
                      <a:r>
                        <a:rPr kumimoji="0" lang="en-US"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Z</a:t>
                      </a:r>
                      <a:r>
                        <a:rPr kumimoji="0" lang="en-US" sz="28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 </a:t>
                      </a:r>
                      <a:r>
                        <a:rPr kumimoji="0" lang="en-US"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 F’I</a:t>
                      </a:r>
                      <a:r>
                        <a:rPr kumimoji="0" lang="en-US" sz="28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a:t>
                      </a:r>
                      <a:endParaRPr kumimoji="0" lang="nl-NL" sz="28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I</a:t>
                      </a:r>
                      <a:r>
                        <a:rPr kumimoji="0" lang="en-US" sz="28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a:t>
                      </a:r>
                      <a:r>
                        <a:rPr kumimoji="0" lang="en-US"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O</a:t>
                      </a:r>
                      <a:r>
                        <a:rPr kumimoji="0" lang="en-US" sz="28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c</a:t>
                      </a:r>
                      <a:r>
                        <a:rPr kumimoji="0" lang="en-US"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Z</a:t>
                      </a:r>
                      <a:r>
                        <a:rPr kumimoji="0" lang="en-US" sz="28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 </a:t>
                      </a:r>
                      <a:r>
                        <a:rPr kumimoji="0" lang="en-US"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 F’O</a:t>
                      </a:r>
                      <a:r>
                        <a:rPr kumimoji="0" lang="en-US" sz="28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a:t>
                      </a:r>
                      <a:endParaRPr kumimoji="0" lang="nl-NL" sz="28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I</a:t>
                      </a:r>
                      <a:r>
                        <a:rPr kumimoji="0" lang="en-US" sz="28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s</a:t>
                      </a:r>
                      <a:r>
                        <a:rPr kumimoji="0" lang="en-US"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O</a:t>
                      </a:r>
                      <a:r>
                        <a:rPr kumimoji="0" lang="en-US" sz="28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a:t>
                      </a:r>
                      <a:r>
                        <a:rPr kumimoji="0" lang="en-US"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Z</a:t>
                      </a:r>
                      <a:r>
                        <a:rPr kumimoji="0" lang="en-US" sz="28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a:t>
                      </a:r>
                      <a:endParaRPr kumimoji="0" lang="nl-NL"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smtClean="0">
                          <a:ln>
                            <a:noFill/>
                          </a:ln>
                          <a:solidFill>
                            <a:schemeClr val="tx1"/>
                          </a:solidFill>
                          <a:effectLst/>
                          <a:latin typeface="Calibri" panose="020F0502020204030204" pitchFamily="34" charset="0"/>
                          <a:cs typeface="Calibri" panose="020F0502020204030204" pitchFamily="34" charset="0"/>
                        </a:rPr>
                        <a:t>I</a:t>
                      </a:r>
                      <a:r>
                        <a:rPr kumimoji="0" lang="en-US" sz="2800" b="0" i="0" u="none" strike="noStrike" cap="none" normalizeH="0" baseline="30000" dirty="0" err="1" smtClean="0">
                          <a:ln>
                            <a:noFill/>
                          </a:ln>
                          <a:solidFill>
                            <a:schemeClr val="tx1"/>
                          </a:solidFill>
                          <a:effectLst/>
                          <a:latin typeface="Calibri" panose="020F0502020204030204" pitchFamily="34" charset="0"/>
                          <a:cs typeface="Calibri" panose="020F0502020204030204" pitchFamily="34" charset="0"/>
                        </a:rPr>
                        <a:t>s</a:t>
                      </a:r>
                      <a:r>
                        <a:rPr kumimoji="0" lang="en-US" sz="2800" b="0" i="0" u="none" strike="noStrike" cap="none" normalizeH="0" baseline="0" dirty="0" err="1" smtClean="0">
                          <a:ln>
                            <a:noFill/>
                          </a:ln>
                          <a:solidFill>
                            <a:schemeClr val="tx1"/>
                          </a:solidFill>
                          <a:effectLst/>
                          <a:latin typeface="Calibri" panose="020F0502020204030204" pitchFamily="34" charset="0"/>
                          <a:cs typeface="Calibri" panose="020F0502020204030204" pitchFamily="34" charset="0"/>
                        </a:rPr>
                        <a:t>O</a:t>
                      </a:r>
                      <a:r>
                        <a:rPr kumimoji="0" lang="en-US" sz="2800" b="0" i="0" u="none" strike="noStrike" cap="none" normalizeH="0" baseline="30000" dirty="0" err="1" smtClean="0">
                          <a:ln>
                            <a:noFill/>
                          </a:ln>
                          <a:solidFill>
                            <a:schemeClr val="tx1"/>
                          </a:solidFill>
                          <a:effectLst/>
                          <a:latin typeface="Calibri" panose="020F0502020204030204" pitchFamily="34" charset="0"/>
                          <a:cs typeface="Calibri" panose="020F0502020204030204" pitchFamily="34" charset="0"/>
                        </a:rPr>
                        <a:t>+</a:t>
                      </a:r>
                      <a:r>
                        <a:rPr kumimoji="0" lang="en-US" sz="2800" b="0" i="0" u="none" strike="noStrike" cap="none" normalizeH="0" baseline="0" dirty="0" err="1" smtClean="0">
                          <a:ln>
                            <a:noFill/>
                          </a:ln>
                          <a:solidFill>
                            <a:schemeClr val="tx1"/>
                          </a:solidFill>
                          <a:effectLst/>
                          <a:latin typeface="Calibri" panose="020F0502020204030204" pitchFamily="34" charset="0"/>
                          <a:cs typeface="Calibri" panose="020F0502020204030204" pitchFamily="34" charset="0"/>
                        </a:rPr>
                        <a:t>Z</a:t>
                      </a:r>
                      <a:r>
                        <a:rPr kumimoji="0" lang="en-US" sz="2800" b="0" i="0" u="none" strike="noStrike" cap="none" normalizeH="0" baseline="30000" dirty="0" smtClean="0">
                          <a:ln>
                            <a:noFill/>
                          </a:ln>
                          <a:solidFill>
                            <a:schemeClr val="tx1"/>
                          </a:solidFill>
                          <a:effectLst/>
                          <a:latin typeface="Calibri" panose="020F0502020204030204" pitchFamily="34" charset="0"/>
                          <a:cs typeface="Calibri" panose="020F0502020204030204" pitchFamily="34" charset="0"/>
                        </a:rPr>
                        <a:t>+ </a:t>
                      </a:r>
                      <a:r>
                        <a:rPr kumimoji="0" lang="en-US" sz="28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 F’I</a:t>
                      </a:r>
                      <a:r>
                        <a:rPr kumimoji="0" lang="en-US" sz="2800" b="0" i="0" u="none" strike="noStrike" cap="none" normalizeH="0" baseline="30000" dirty="0" smtClean="0">
                          <a:ln>
                            <a:noFill/>
                          </a:ln>
                          <a:solidFill>
                            <a:schemeClr val="tx1"/>
                          </a:solidFill>
                          <a:effectLst/>
                          <a:latin typeface="Calibri" panose="020F0502020204030204" pitchFamily="34" charset="0"/>
                          <a:cs typeface="Calibri" panose="020F0502020204030204" pitchFamily="34" charset="0"/>
                        </a:rPr>
                        <a:t>+</a:t>
                      </a:r>
                      <a:endParaRPr kumimoji="0" lang="nl-NL" sz="2800" b="0" i="0" u="none" strike="noStrike" cap="none" normalizeH="0" baseline="30000" dirty="0" smtClean="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8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8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17457" name="Text Box 72"/>
          <p:cNvSpPr txBox="1">
            <a:spLocks noChangeArrowheads="1"/>
          </p:cNvSpPr>
          <p:nvPr/>
        </p:nvSpPr>
        <p:spPr bwMode="auto">
          <a:xfrm>
            <a:off x="490538" y="407853"/>
            <a:ext cx="8153400" cy="1431161"/>
          </a:xfrm>
          <a:prstGeom prst="rect">
            <a:avLst/>
          </a:prstGeom>
          <a:noFill/>
          <a:ln w="9525">
            <a:noFill/>
            <a:miter lim="800000"/>
            <a:headEnd/>
            <a:tailEnd/>
          </a:ln>
        </p:spPr>
        <p:txBody>
          <a:bodyPr>
            <a:spAutoFit/>
          </a:bodyPr>
          <a:lstStyle/>
          <a:p>
            <a:pPr>
              <a:spcBef>
                <a:spcPct val="50000"/>
              </a:spcBef>
            </a:pPr>
            <a:r>
              <a:rPr lang="en-US" sz="2400" b="1" i="1" dirty="0" err="1" smtClean="0">
                <a:solidFill>
                  <a:srgbClr val="FF6600"/>
                </a:solidFill>
                <a:latin typeface="Calibri" panose="020F0502020204030204" pitchFamily="34" charset="0"/>
                <a:cs typeface="Calibri" panose="020F0502020204030204" pitchFamily="34" charset="0"/>
              </a:rPr>
              <a:t>Opdracht</a:t>
            </a:r>
            <a:endParaRPr lang="en-US" sz="2400" b="1" i="1" dirty="0" smtClean="0">
              <a:solidFill>
                <a:srgbClr val="FF6600"/>
              </a:solidFill>
              <a:latin typeface="Calibri" panose="020F0502020204030204" pitchFamily="34" charset="0"/>
              <a:cs typeface="Calibri" panose="020F0502020204030204" pitchFamily="34" charset="0"/>
            </a:endParaRPr>
          </a:p>
          <a:p>
            <a:pPr>
              <a:spcBef>
                <a:spcPct val="50000"/>
              </a:spcBef>
            </a:pPr>
            <a:r>
              <a:rPr lang="en-US" dirty="0" smtClean="0">
                <a:latin typeface="Calibri" panose="020F0502020204030204" pitchFamily="34" charset="0"/>
                <a:cs typeface="Calibri" panose="020F0502020204030204" pitchFamily="34" charset="0"/>
              </a:rPr>
              <a:t>Het genotype van het lac operon is </a:t>
            </a:r>
            <a:r>
              <a:rPr lang="en-US" dirty="0" err="1" smtClean="0">
                <a:latin typeface="Calibri" panose="020F0502020204030204" pitchFamily="34" charset="0"/>
                <a:cs typeface="Calibri" panose="020F0502020204030204" pitchFamily="34" charset="0"/>
              </a:rPr>
              <a:t>weergegeven</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Geef</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aan</a:t>
            </a:r>
            <a:r>
              <a:rPr lang="en-US" dirty="0" smtClean="0">
                <a:latin typeface="Calibri" panose="020F0502020204030204" pitchFamily="34" charset="0"/>
                <a:cs typeface="Calibri" panose="020F0502020204030204" pitchFamily="34" charset="0"/>
              </a:rPr>
              <a:t> of </a:t>
            </a:r>
            <a:r>
              <a:rPr lang="en-US" dirty="0" err="1" smtClean="0">
                <a:latin typeface="Calibri" panose="020F0502020204030204" pitchFamily="34" charset="0"/>
                <a:cs typeface="Calibri" panose="020F0502020204030204" pitchFamily="34" charset="0"/>
              </a:rPr>
              <a:t>bij</a:t>
            </a:r>
            <a:r>
              <a:rPr lang="en-US" dirty="0" smtClean="0">
                <a:latin typeface="Calibri" panose="020F0502020204030204" pitchFamily="34" charset="0"/>
                <a:cs typeface="Calibri" panose="020F0502020204030204" pitchFamily="34" charset="0"/>
              </a:rPr>
              <a:t> het </a:t>
            </a:r>
            <a:r>
              <a:rPr lang="en-US" dirty="0" err="1" smtClean="0">
                <a:latin typeface="Calibri" panose="020F0502020204030204" pitchFamily="34" charset="0"/>
                <a:cs typeface="Calibri" panose="020F0502020204030204" pitchFamily="34" charset="0"/>
              </a:rPr>
              <a:t>genoemde</a:t>
            </a:r>
            <a:r>
              <a:rPr lang="en-US" dirty="0" smtClean="0">
                <a:latin typeface="Calibri" panose="020F0502020204030204" pitchFamily="34" charset="0"/>
                <a:cs typeface="Calibri" panose="020F0502020204030204" pitchFamily="34" charset="0"/>
              </a:rPr>
              <a:t> genotype het lac operon, het lac operon </a:t>
            </a:r>
            <a:r>
              <a:rPr lang="en-US" dirty="0" err="1" smtClean="0">
                <a:latin typeface="Calibri" panose="020F0502020204030204" pitchFamily="34" charset="0"/>
                <a:cs typeface="Calibri" panose="020F0502020204030204" pitchFamily="34" charset="0"/>
              </a:rPr>
              <a:t>induceerbaar</a:t>
            </a:r>
            <a:r>
              <a:rPr lang="en-US" dirty="0" smtClean="0">
                <a:latin typeface="Calibri" panose="020F0502020204030204" pitchFamily="34" charset="0"/>
                <a:cs typeface="Calibri" panose="020F0502020204030204" pitchFamily="34" charset="0"/>
              </a:rPr>
              <a:t> is, </a:t>
            </a:r>
            <a:r>
              <a:rPr lang="en-US" dirty="0" err="1" smtClean="0">
                <a:latin typeface="Calibri" panose="020F0502020204030204" pitchFamily="34" charset="0"/>
                <a:cs typeface="Calibri" panose="020F0502020204030204" pitchFamily="34" charset="0"/>
              </a:rPr>
              <a:t>constitutief</a:t>
            </a:r>
            <a:r>
              <a:rPr lang="en-US" dirty="0" smtClean="0">
                <a:latin typeface="Calibri" panose="020F0502020204030204" pitchFamily="34" charset="0"/>
                <a:cs typeface="Calibri" panose="020F0502020204030204" pitchFamily="34" charset="0"/>
              </a:rPr>
              <a:t> tot expressive </a:t>
            </a:r>
            <a:r>
              <a:rPr lang="en-US" dirty="0" err="1" smtClean="0">
                <a:latin typeface="Calibri" panose="020F0502020204030204" pitchFamily="34" charset="0"/>
                <a:cs typeface="Calibri" panose="020F0502020204030204" pitchFamily="34" charset="0"/>
              </a:rPr>
              <a:t>komt</a:t>
            </a:r>
            <a:r>
              <a:rPr lang="en-US" dirty="0" smtClean="0">
                <a:latin typeface="Calibri" panose="020F0502020204030204" pitchFamily="34" charset="0"/>
                <a:cs typeface="Calibri" panose="020F0502020204030204" pitchFamily="34" charset="0"/>
              </a:rPr>
              <a:t>, of </a:t>
            </a:r>
            <a:r>
              <a:rPr lang="en-US" dirty="0" err="1" smtClean="0">
                <a:latin typeface="Calibri" panose="020F0502020204030204" pitchFamily="34" charset="0"/>
                <a:cs typeface="Calibri" panose="020F0502020204030204" pitchFamily="34" charset="0"/>
              </a:rPr>
              <a:t>gerepresseerd</a:t>
            </a:r>
            <a:r>
              <a:rPr lang="en-US" dirty="0" smtClean="0">
                <a:latin typeface="Calibri" panose="020F0502020204030204" pitchFamily="34" charset="0"/>
                <a:cs typeface="Calibri" panose="020F0502020204030204" pitchFamily="34" charset="0"/>
              </a:rPr>
              <a:t> is.</a:t>
            </a:r>
            <a:endParaRPr lang="nl-NL" dirty="0">
              <a:latin typeface="Calibri" panose="020F0502020204030204" pitchFamily="34" charset="0"/>
              <a:cs typeface="Calibri" panose="020F0502020204030204" pitchFamily="34" charset="0"/>
            </a:endParaRPr>
          </a:p>
        </p:txBody>
      </p:sp>
      <p:sp>
        <p:nvSpPr>
          <p:cNvPr id="18505" name="Text Box 73"/>
          <p:cNvSpPr txBox="1">
            <a:spLocks noChangeArrowheads="1"/>
          </p:cNvSpPr>
          <p:nvPr/>
        </p:nvSpPr>
        <p:spPr bwMode="auto">
          <a:xfrm>
            <a:off x="7404100" y="2571902"/>
            <a:ext cx="566738" cy="641350"/>
          </a:xfrm>
          <a:prstGeom prst="rect">
            <a:avLst/>
          </a:prstGeom>
          <a:noFill/>
          <a:ln w="9525">
            <a:noFill/>
            <a:miter lim="800000"/>
            <a:headEnd/>
            <a:tailEnd/>
          </a:ln>
        </p:spPr>
        <p:txBody>
          <a:bodyPr>
            <a:spAutoFit/>
          </a:bodyPr>
          <a:lstStyle/>
          <a:p>
            <a:pPr>
              <a:spcBef>
                <a:spcPct val="50000"/>
              </a:spcBef>
            </a:pPr>
            <a:r>
              <a:rPr lang="en-US" sz="3600" b="1" dirty="0"/>
              <a:t>X</a:t>
            </a:r>
            <a:endParaRPr lang="nl-NL" sz="3600" b="1" dirty="0"/>
          </a:p>
        </p:txBody>
      </p:sp>
      <p:sp>
        <p:nvSpPr>
          <p:cNvPr id="18506" name="Text Box 74"/>
          <p:cNvSpPr txBox="1">
            <a:spLocks noChangeArrowheads="1"/>
          </p:cNvSpPr>
          <p:nvPr/>
        </p:nvSpPr>
        <p:spPr bwMode="auto">
          <a:xfrm>
            <a:off x="3416300" y="3089427"/>
            <a:ext cx="566738" cy="641350"/>
          </a:xfrm>
          <a:prstGeom prst="rect">
            <a:avLst/>
          </a:prstGeom>
          <a:noFill/>
          <a:ln w="9525">
            <a:noFill/>
            <a:miter lim="800000"/>
            <a:headEnd/>
            <a:tailEnd/>
          </a:ln>
        </p:spPr>
        <p:txBody>
          <a:bodyPr>
            <a:spAutoFit/>
          </a:bodyPr>
          <a:lstStyle/>
          <a:p>
            <a:pPr>
              <a:spcBef>
                <a:spcPct val="50000"/>
              </a:spcBef>
            </a:pPr>
            <a:r>
              <a:rPr lang="en-US" sz="3600" b="1"/>
              <a:t>X</a:t>
            </a:r>
            <a:endParaRPr lang="nl-NL" sz="3600" b="1"/>
          </a:p>
        </p:txBody>
      </p:sp>
      <p:sp>
        <p:nvSpPr>
          <p:cNvPr id="18507" name="Text Box 75"/>
          <p:cNvSpPr txBox="1">
            <a:spLocks noChangeArrowheads="1"/>
          </p:cNvSpPr>
          <p:nvPr/>
        </p:nvSpPr>
        <p:spPr bwMode="auto">
          <a:xfrm>
            <a:off x="3419475" y="3595839"/>
            <a:ext cx="566738" cy="641350"/>
          </a:xfrm>
          <a:prstGeom prst="rect">
            <a:avLst/>
          </a:prstGeom>
          <a:noFill/>
          <a:ln w="9525">
            <a:noFill/>
            <a:miter lim="800000"/>
            <a:headEnd/>
            <a:tailEnd/>
          </a:ln>
        </p:spPr>
        <p:txBody>
          <a:bodyPr>
            <a:spAutoFit/>
          </a:bodyPr>
          <a:lstStyle/>
          <a:p>
            <a:pPr>
              <a:spcBef>
                <a:spcPct val="50000"/>
              </a:spcBef>
            </a:pPr>
            <a:r>
              <a:rPr lang="en-US" sz="3600" b="1"/>
              <a:t>X</a:t>
            </a:r>
            <a:endParaRPr lang="nl-NL" sz="3600" b="1"/>
          </a:p>
        </p:txBody>
      </p:sp>
      <p:sp>
        <p:nvSpPr>
          <p:cNvPr id="18508" name="Text Box 76"/>
          <p:cNvSpPr txBox="1">
            <a:spLocks noChangeArrowheads="1"/>
          </p:cNvSpPr>
          <p:nvPr/>
        </p:nvSpPr>
        <p:spPr bwMode="auto">
          <a:xfrm>
            <a:off x="3413125" y="4615014"/>
            <a:ext cx="566738" cy="641350"/>
          </a:xfrm>
          <a:prstGeom prst="rect">
            <a:avLst/>
          </a:prstGeom>
          <a:noFill/>
          <a:ln w="9525">
            <a:noFill/>
            <a:miter lim="800000"/>
            <a:headEnd/>
            <a:tailEnd/>
          </a:ln>
        </p:spPr>
        <p:txBody>
          <a:bodyPr>
            <a:spAutoFit/>
          </a:bodyPr>
          <a:lstStyle/>
          <a:p>
            <a:pPr>
              <a:spcBef>
                <a:spcPct val="50000"/>
              </a:spcBef>
            </a:pPr>
            <a:r>
              <a:rPr lang="en-US" sz="3600" b="1"/>
              <a:t>X</a:t>
            </a:r>
            <a:endParaRPr lang="nl-NL" sz="3600" b="1"/>
          </a:p>
        </p:txBody>
      </p:sp>
      <p:sp>
        <p:nvSpPr>
          <p:cNvPr id="18509" name="Text Box 77"/>
          <p:cNvSpPr txBox="1">
            <a:spLocks noChangeArrowheads="1"/>
          </p:cNvSpPr>
          <p:nvPr/>
        </p:nvSpPr>
        <p:spPr bwMode="auto">
          <a:xfrm>
            <a:off x="5513388" y="5176989"/>
            <a:ext cx="566737" cy="641350"/>
          </a:xfrm>
          <a:prstGeom prst="rect">
            <a:avLst/>
          </a:prstGeom>
          <a:noFill/>
          <a:ln w="9525">
            <a:noFill/>
            <a:miter lim="800000"/>
            <a:headEnd/>
            <a:tailEnd/>
          </a:ln>
        </p:spPr>
        <p:txBody>
          <a:bodyPr>
            <a:spAutoFit/>
          </a:bodyPr>
          <a:lstStyle/>
          <a:p>
            <a:pPr>
              <a:spcBef>
                <a:spcPct val="50000"/>
              </a:spcBef>
            </a:pPr>
            <a:r>
              <a:rPr lang="en-US" sz="3600" b="1"/>
              <a:t>X</a:t>
            </a:r>
            <a:endParaRPr lang="nl-NL" sz="3600" b="1"/>
          </a:p>
        </p:txBody>
      </p:sp>
      <p:sp>
        <p:nvSpPr>
          <p:cNvPr id="18510" name="Text Box 78"/>
          <p:cNvSpPr txBox="1">
            <a:spLocks noChangeArrowheads="1"/>
          </p:cNvSpPr>
          <p:nvPr/>
        </p:nvSpPr>
        <p:spPr bwMode="auto">
          <a:xfrm>
            <a:off x="7400925" y="4122889"/>
            <a:ext cx="566738" cy="641350"/>
          </a:xfrm>
          <a:prstGeom prst="rect">
            <a:avLst/>
          </a:prstGeom>
          <a:noFill/>
          <a:ln w="9525">
            <a:noFill/>
            <a:miter lim="800000"/>
            <a:headEnd/>
            <a:tailEnd/>
          </a:ln>
        </p:spPr>
        <p:txBody>
          <a:bodyPr>
            <a:spAutoFit/>
          </a:bodyPr>
          <a:lstStyle/>
          <a:p>
            <a:pPr>
              <a:spcBef>
                <a:spcPct val="50000"/>
              </a:spcBef>
            </a:pPr>
            <a:r>
              <a:rPr lang="en-US" sz="3600" b="1"/>
              <a:t>X</a:t>
            </a:r>
            <a:endParaRPr lang="nl-NL" sz="3600" b="1"/>
          </a:p>
        </p:txBody>
      </p:sp>
      <p:sp>
        <p:nvSpPr>
          <p:cNvPr id="18511" name="Text Box 79"/>
          <p:cNvSpPr txBox="1">
            <a:spLocks noChangeArrowheads="1"/>
          </p:cNvSpPr>
          <p:nvPr/>
        </p:nvSpPr>
        <p:spPr bwMode="auto">
          <a:xfrm>
            <a:off x="5519738" y="5677052"/>
            <a:ext cx="566737" cy="641350"/>
          </a:xfrm>
          <a:prstGeom prst="rect">
            <a:avLst/>
          </a:prstGeom>
          <a:noFill/>
          <a:ln w="9525">
            <a:noFill/>
            <a:miter lim="800000"/>
            <a:headEnd/>
            <a:tailEnd/>
          </a:ln>
        </p:spPr>
        <p:txBody>
          <a:bodyPr>
            <a:spAutoFit/>
          </a:bodyPr>
          <a:lstStyle/>
          <a:p>
            <a:pPr>
              <a:spcBef>
                <a:spcPct val="50000"/>
              </a:spcBef>
            </a:pPr>
            <a:r>
              <a:rPr lang="en-US" sz="3600" b="1"/>
              <a:t>X</a:t>
            </a:r>
            <a:endParaRPr lang="nl-NL" sz="36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505"/>
                                        </p:tgtEl>
                                        <p:attrNameLst>
                                          <p:attrName>style.visibility</p:attrName>
                                        </p:attrNameLst>
                                      </p:cBhvr>
                                      <p:to>
                                        <p:strVal val="visible"/>
                                      </p:to>
                                    </p:set>
                                    <p:animEffect transition="in" filter="dissolve">
                                      <p:cBhvr>
                                        <p:cTn id="7" dur="500"/>
                                        <p:tgtEl>
                                          <p:spTgt spid="1850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506"/>
                                        </p:tgtEl>
                                        <p:attrNameLst>
                                          <p:attrName>style.visibility</p:attrName>
                                        </p:attrNameLst>
                                      </p:cBhvr>
                                      <p:to>
                                        <p:strVal val="visible"/>
                                      </p:to>
                                    </p:set>
                                    <p:animEffect transition="in" filter="dissolve">
                                      <p:cBhvr>
                                        <p:cTn id="12" dur="500"/>
                                        <p:tgtEl>
                                          <p:spTgt spid="1850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8507"/>
                                        </p:tgtEl>
                                        <p:attrNameLst>
                                          <p:attrName>style.visibility</p:attrName>
                                        </p:attrNameLst>
                                      </p:cBhvr>
                                      <p:to>
                                        <p:strVal val="visible"/>
                                      </p:to>
                                    </p:set>
                                    <p:animEffect transition="in" filter="dissolve">
                                      <p:cBhvr>
                                        <p:cTn id="17" dur="500"/>
                                        <p:tgtEl>
                                          <p:spTgt spid="1850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8510"/>
                                        </p:tgtEl>
                                        <p:attrNameLst>
                                          <p:attrName>style.visibility</p:attrName>
                                        </p:attrNameLst>
                                      </p:cBhvr>
                                      <p:to>
                                        <p:strVal val="visible"/>
                                      </p:to>
                                    </p:set>
                                    <p:animEffect transition="in" filter="dissolve">
                                      <p:cBhvr>
                                        <p:cTn id="22" dur="500"/>
                                        <p:tgtEl>
                                          <p:spTgt spid="1851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8508"/>
                                        </p:tgtEl>
                                        <p:attrNameLst>
                                          <p:attrName>style.visibility</p:attrName>
                                        </p:attrNameLst>
                                      </p:cBhvr>
                                      <p:to>
                                        <p:strVal val="visible"/>
                                      </p:to>
                                    </p:set>
                                    <p:animEffect transition="in" filter="dissolve">
                                      <p:cBhvr>
                                        <p:cTn id="27" dur="500"/>
                                        <p:tgtEl>
                                          <p:spTgt spid="1850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8509"/>
                                        </p:tgtEl>
                                        <p:attrNameLst>
                                          <p:attrName>style.visibility</p:attrName>
                                        </p:attrNameLst>
                                      </p:cBhvr>
                                      <p:to>
                                        <p:strVal val="visible"/>
                                      </p:to>
                                    </p:set>
                                    <p:animEffect transition="in" filter="dissolve">
                                      <p:cBhvr>
                                        <p:cTn id="32" dur="500"/>
                                        <p:tgtEl>
                                          <p:spTgt spid="1850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8511"/>
                                        </p:tgtEl>
                                        <p:attrNameLst>
                                          <p:attrName>style.visibility</p:attrName>
                                        </p:attrNameLst>
                                      </p:cBhvr>
                                      <p:to>
                                        <p:strVal val="visible"/>
                                      </p:to>
                                    </p:set>
                                    <p:animEffect transition="in" filter="dissolve">
                                      <p:cBhvr>
                                        <p:cTn id="37" dur="500"/>
                                        <p:tgtEl>
                                          <p:spTgt spid="18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05" grpId="0"/>
      <p:bldP spid="18506" grpId="0"/>
      <p:bldP spid="18507" grpId="0"/>
      <p:bldP spid="18508" grpId="0"/>
      <p:bldP spid="18509" grpId="0"/>
      <p:bldP spid="18510" grpId="0"/>
      <p:bldP spid="185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547" name="Group 139"/>
          <p:cNvGraphicFramePr>
            <a:graphicFrameLocks noGrp="1"/>
          </p:cNvGraphicFramePr>
          <p:nvPr>
            <p:extLst>
              <p:ext uri="{D42A27DB-BD31-4B8C-83A1-F6EECF244321}">
                <p14:modId xmlns:p14="http://schemas.microsoft.com/office/powerpoint/2010/main" val="2997396696"/>
              </p:ext>
            </p:extLst>
          </p:nvPr>
        </p:nvGraphicFramePr>
        <p:xfrm>
          <a:off x="263525" y="2505796"/>
          <a:ext cx="8486775" cy="3749040"/>
        </p:xfrm>
        <a:graphic>
          <a:graphicData uri="http://schemas.openxmlformats.org/drawingml/2006/table">
            <a:tbl>
              <a:tblPr/>
              <a:tblGrid>
                <a:gridCol w="1857375">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803400">
                  <a:extLst>
                    <a:ext uri="{9D8B030D-6E8A-4147-A177-3AD203B41FA5}">
                      <a16:colId xmlns:a16="http://schemas.microsoft.com/office/drawing/2014/main" val="20002"/>
                    </a:ext>
                  </a:extLst>
                </a:gridCol>
                <a:gridCol w="2044700">
                  <a:extLst>
                    <a:ext uri="{9D8B030D-6E8A-4147-A177-3AD203B41FA5}">
                      <a16:colId xmlns:a16="http://schemas.microsoft.com/office/drawing/2014/main" val="20003"/>
                    </a:ext>
                  </a:extLst>
                </a:gridCol>
                <a:gridCol w="1409700">
                  <a:extLst>
                    <a:ext uri="{9D8B030D-6E8A-4147-A177-3AD203B41FA5}">
                      <a16:colId xmlns:a16="http://schemas.microsoft.com/office/drawing/2014/main" val="20004"/>
                    </a:ext>
                  </a:extLst>
                </a:gridCol>
              </a:tblGrid>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Genotype</a:t>
                      </a:r>
                      <a:endParaRPr kumimoji="0" lang="nl-NL" sz="20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 lactose</a:t>
                      </a:r>
                      <a:endParaRPr kumimoji="0" lang="nl-NL" sz="20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err="1" smtClean="0">
                          <a:ln>
                            <a:noFill/>
                          </a:ln>
                          <a:solidFill>
                            <a:schemeClr val="tx1"/>
                          </a:solidFill>
                          <a:effectLst/>
                          <a:latin typeface="Calibri" panose="020F0502020204030204" pitchFamily="34" charset="0"/>
                          <a:cs typeface="Calibri" panose="020F0502020204030204" pitchFamily="34" charset="0"/>
                        </a:rPr>
                        <a:t>Functioneel</a:t>
                      </a:r>
                      <a:r>
                        <a:rPr kumimoji="0" lang="en-US" sz="20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 </a:t>
                      </a:r>
                      <a:r>
                        <a:rPr kumimoji="0" lang="en-US" sz="2000" b="0" i="0" u="none" strike="noStrike" cap="none" normalizeH="0" baseline="0" dirty="0" err="1" smtClean="0">
                          <a:ln>
                            <a:noFill/>
                          </a:ln>
                          <a:solidFill>
                            <a:schemeClr val="tx1"/>
                          </a:solidFill>
                          <a:effectLst/>
                          <a:latin typeface="Calibri" panose="020F0502020204030204" pitchFamily="34" charset="0"/>
                          <a:cs typeface="Calibri" panose="020F0502020204030204" pitchFamily="34" charset="0"/>
                        </a:rPr>
                        <a:t>lacZ</a:t>
                      </a:r>
                      <a:r>
                        <a:rPr kumimoji="0" lang="en-US" sz="20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 </a:t>
                      </a:r>
                      <a:r>
                        <a:rPr kumimoji="0" lang="en-US" sz="2000" b="0" i="0" u="none" strike="noStrike" cap="none" normalizeH="0" baseline="0" dirty="0" err="1" smtClean="0">
                          <a:ln>
                            <a:noFill/>
                          </a:ln>
                          <a:solidFill>
                            <a:schemeClr val="tx1"/>
                          </a:solidFill>
                          <a:effectLst/>
                          <a:latin typeface="Calibri" panose="020F0502020204030204" pitchFamily="34" charset="0"/>
                          <a:cs typeface="Calibri" panose="020F0502020204030204" pitchFamily="34" charset="0"/>
                        </a:rPr>
                        <a:t>gemaakt</a:t>
                      </a:r>
                      <a:endParaRPr kumimoji="0" lang="nl-NL" sz="20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Non-functioneel lacZ gemaakt</a:t>
                      </a:r>
                      <a:endParaRPr kumimoji="0" lang="nl-NL" sz="20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Geen lacZ gemaakt</a:t>
                      </a:r>
                      <a:endParaRPr kumimoji="0" lang="nl-NL" sz="20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I</a:t>
                      </a:r>
                      <a:r>
                        <a:rPr kumimoji="0" lang="en-US" sz="20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a:t>
                      </a:r>
                      <a:r>
                        <a:rPr kumimoji="0" lang="en-US" sz="20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O</a:t>
                      </a:r>
                      <a:r>
                        <a:rPr kumimoji="0" lang="en-US" sz="20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a:t>
                      </a:r>
                      <a:r>
                        <a:rPr kumimoji="0" lang="en-US" sz="20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Z</a:t>
                      </a:r>
                      <a:r>
                        <a:rPr kumimoji="0" lang="en-US" sz="20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a:t>
                      </a:r>
                      <a:endParaRPr kumimoji="0" lang="nl-NL" sz="20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a:t>
                      </a: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I</a:t>
                      </a:r>
                      <a:r>
                        <a:rPr kumimoji="0" lang="en-US" sz="20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a:t>
                      </a:r>
                      <a:r>
                        <a:rPr kumimoji="0" lang="en-US" sz="20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O</a:t>
                      </a:r>
                      <a:r>
                        <a:rPr kumimoji="0" lang="en-US" sz="20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c</a:t>
                      </a:r>
                      <a:r>
                        <a:rPr kumimoji="0" lang="en-US" sz="20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Z</a:t>
                      </a:r>
                      <a:r>
                        <a:rPr kumimoji="0" lang="en-US" sz="20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a:t>
                      </a:r>
                      <a:endParaRPr kumimoji="0" lang="nl-NL" sz="20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a:t>
                      </a: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I</a:t>
                      </a:r>
                      <a:r>
                        <a:rPr kumimoji="0" lang="en-US" sz="20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a:t>
                      </a:r>
                      <a:r>
                        <a:rPr kumimoji="0" lang="en-US" sz="20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O</a:t>
                      </a:r>
                      <a:r>
                        <a:rPr kumimoji="0" lang="en-US" sz="20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a:t>
                      </a:r>
                      <a:r>
                        <a:rPr kumimoji="0" lang="en-US" sz="20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Z</a:t>
                      </a:r>
                      <a:r>
                        <a:rPr kumimoji="0" lang="en-US" sz="20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a:t>
                      </a:r>
                      <a:endParaRPr kumimoji="0" lang="nl-NL" sz="20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a:t>
                      </a: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I</a:t>
                      </a:r>
                      <a:r>
                        <a:rPr kumimoji="0" lang="en-US" sz="20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a:t>
                      </a:r>
                      <a:r>
                        <a:rPr kumimoji="0" lang="en-US" sz="20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O</a:t>
                      </a:r>
                      <a:r>
                        <a:rPr kumimoji="0" lang="en-US" sz="20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a:t>
                      </a:r>
                      <a:r>
                        <a:rPr kumimoji="0" lang="en-US" sz="20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Z</a:t>
                      </a:r>
                      <a:r>
                        <a:rPr kumimoji="0" lang="en-US" sz="20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 </a:t>
                      </a:r>
                      <a:r>
                        <a:rPr kumimoji="0" lang="en-US" sz="20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 F’I</a:t>
                      </a:r>
                      <a:r>
                        <a:rPr kumimoji="0" lang="en-US" sz="20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a:t>
                      </a:r>
                      <a:endParaRPr kumimoji="0" lang="nl-NL" sz="20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a:t>
                      </a: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I</a:t>
                      </a:r>
                      <a:r>
                        <a:rPr kumimoji="0" lang="en-US" sz="20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a:t>
                      </a:r>
                      <a:r>
                        <a:rPr kumimoji="0" lang="en-US" sz="20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O</a:t>
                      </a:r>
                      <a:r>
                        <a:rPr kumimoji="0" lang="en-US" sz="20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c</a:t>
                      </a:r>
                      <a:r>
                        <a:rPr kumimoji="0" lang="en-US" sz="20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Z</a:t>
                      </a:r>
                      <a:r>
                        <a:rPr kumimoji="0" lang="en-US" sz="20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 </a:t>
                      </a:r>
                      <a:r>
                        <a:rPr kumimoji="0" lang="en-US" sz="20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 F’O</a:t>
                      </a:r>
                      <a:r>
                        <a:rPr kumimoji="0" lang="en-US" sz="20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a:t>
                      </a:r>
                      <a:endParaRPr kumimoji="0" lang="nl-NL" sz="20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a:t>
                      </a: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err="1" smtClean="0">
                          <a:ln>
                            <a:noFill/>
                          </a:ln>
                          <a:solidFill>
                            <a:schemeClr val="tx1"/>
                          </a:solidFill>
                          <a:effectLst/>
                          <a:latin typeface="Calibri" panose="020F0502020204030204" pitchFamily="34" charset="0"/>
                          <a:cs typeface="Calibri" panose="020F0502020204030204" pitchFamily="34" charset="0"/>
                        </a:rPr>
                        <a:t>I</a:t>
                      </a:r>
                      <a:r>
                        <a:rPr kumimoji="0" lang="en-US" sz="2000" b="0" i="0" u="none" strike="noStrike" cap="none" normalizeH="0" baseline="30000" dirty="0" err="1" smtClean="0">
                          <a:ln>
                            <a:noFill/>
                          </a:ln>
                          <a:solidFill>
                            <a:schemeClr val="tx1"/>
                          </a:solidFill>
                          <a:effectLst/>
                          <a:latin typeface="Calibri" panose="020F0502020204030204" pitchFamily="34" charset="0"/>
                          <a:cs typeface="Calibri" panose="020F0502020204030204" pitchFamily="34" charset="0"/>
                        </a:rPr>
                        <a:t>+</a:t>
                      </a:r>
                      <a:r>
                        <a:rPr kumimoji="0" lang="en-US" sz="2000" b="0" i="0" u="none" strike="noStrike" cap="none" normalizeH="0" baseline="0" dirty="0" err="1" smtClean="0">
                          <a:ln>
                            <a:noFill/>
                          </a:ln>
                          <a:solidFill>
                            <a:schemeClr val="tx1"/>
                          </a:solidFill>
                          <a:effectLst/>
                          <a:latin typeface="Calibri" panose="020F0502020204030204" pitchFamily="34" charset="0"/>
                          <a:cs typeface="Calibri" panose="020F0502020204030204" pitchFamily="34" charset="0"/>
                        </a:rPr>
                        <a:t>O</a:t>
                      </a:r>
                      <a:r>
                        <a:rPr kumimoji="0" lang="en-US" sz="2000" b="0" i="0" u="none" strike="noStrike" cap="none" normalizeH="0" baseline="30000" dirty="0" err="1" smtClean="0">
                          <a:ln>
                            <a:noFill/>
                          </a:ln>
                          <a:solidFill>
                            <a:schemeClr val="tx1"/>
                          </a:solidFill>
                          <a:effectLst/>
                          <a:latin typeface="Calibri" panose="020F0502020204030204" pitchFamily="34" charset="0"/>
                          <a:cs typeface="Calibri" panose="020F0502020204030204" pitchFamily="34" charset="0"/>
                        </a:rPr>
                        <a:t>c</a:t>
                      </a:r>
                      <a:r>
                        <a:rPr kumimoji="0" lang="en-US" sz="2000" b="0" i="0" u="none" strike="noStrike" cap="none" normalizeH="0" baseline="0" dirty="0" err="1" smtClean="0">
                          <a:ln>
                            <a:noFill/>
                          </a:ln>
                          <a:solidFill>
                            <a:schemeClr val="tx1"/>
                          </a:solidFill>
                          <a:effectLst/>
                          <a:latin typeface="Calibri" panose="020F0502020204030204" pitchFamily="34" charset="0"/>
                          <a:cs typeface="Calibri" panose="020F0502020204030204" pitchFamily="34" charset="0"/>
                        </a:rPr>
                        <a:t>Z</a:t>
                      </a:r>
                      <a:r>
                        <a:rPr kumimoji="0" lang="en-US" sz="2000" b="0" i="0" u="none" strike="noStrike" cap="none" normalizeH="0" baseline="30000" dirty="0" smtClean="0">
                          <a:ln>
                            <a:noFill/>
                          </a:ln>
                          <a:solidFill>
                            <a:schemeClr val="tx1"/>
                          </a:solidFill>
                          <a:effectLst/>
                          <a:latin typeface="Calibri" panose="020F0502020204030204" pitchFamily="34" charset="0"/>
                          <a:cs typeface="Calibri" panose="020F0502020204030204" pitchFamily="34" charset="0"/>
                        </a:rPr>
                        <a:t>- </a:t>
                      </a:r>
                      <a:r>
                        <a:rPr kumimoji="0" lang="en-US" sz="20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 F’O</a:t>
                      </a:r>
                      <a:r>
                        <a:rPr kumimoji="0" lang="en-US" sz="2000" b="0" i="0" u="none" strike="noStrike" cap="none" normalizeH="0" baseline="30000" dirty="0" smtClean="0">
                          <a:ln>
                            <a:noFill/>
                          </a:ln>
                          <a:solidFill>
                            <a:schemeClr val="tx1"/>
                          </a:solidFill>
                          <a:effectLst/>
                          <a:latin typeface="Calibri" panose="020F0502020204030204" pitchFamily="34" charset="0"/>
                          <a:cs typeface="Calibri" panose="020F0502020204030204" pitchFamily="34" charset="0"/>
                        </a:rPr>
                        <a:t>+</a:t>
                      </a:r>
                      <a:r>
                        <a:rPr kumimoji="0" lang="en-US" sz="20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Z</a:t>
                      </a:r>
                      <a:r>
                        <a:rPr kumimoji="0" lang="en-US" sz="2000" b="0" i="0" u="none" strike="noStrike" cap="none" normalizeH="0" baseline="30000" dirty="0" smtClean="0">
                          <a:ln>
                            <a:noFill/>
                          </a:ln>
                          <a:solidFill>
                            <a:schemeClr val="tx1"/>
                          </a:solidFill>
                          <a:effectLst/>
                          <a:latin typeface="Calibri" panose="020F0502020204030204" pitchFamily="34" charset="0"/>
                          <a:cs typeface="Calibri" panose="020F0502020204030204" pitchFamily="34" charset="0"/>
                        </a:rPr>
                        <a:t>+</a:t>
                      </a:r>
                      <a:endParaRPr kumimoji="0" lang="nl-NL" sz="2000" b="0" i="0" u="none" strike="noStrike" cap="none" normalizeH="0" baseline="30000" dirty="0" smtClean="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a:t>
                      </a:r>
                      <a:endParaRPr kumimoji="0" lang="nl-NL" sz="24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nl-NL" sz="24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18484" name="Text Box 96"/>
          <p:cNvSpPr txBox="1">
            <a:spLocks noChangeArrowheads="1"/>
          </p:cNvSpPr>
          <p:nvPr/>
        </p:nvSpPr>
        <p:spPr bwMode="auto">
          <a:xfrm>
            <a:off x="385763" y="319722"/>
            <a:ext cx="8179739" cy="1800493"/>
          </a:xfrm>
          <a:prstGeom prst="rect">
            <a:avLst/>
          </a:prstGeom>
          <a:noFill/>
          <a:ln w="9525">
            <a:noFill/>
            <a:miter lim="800000"/>
            <a:headEnd/>
            <a:tailEnd/>
          </a:ln>
        </p:spPr>
        <p:txBody>
          <a:bodyPr wrap="square">
            <a:spAutoFit/>
          </a:bodyPr>
          <a:lstStyle/>
          <a:p>
            <a:pPr>
              <a:spcBef>
                <a:spcPct val="50000"/>
              </a:spcBef>
            </a:pPr>
            <a:r>
              <a:rPr lang="en-US" sz="2400" b="1" i="1" dirty="0" err="1" smtClean="0">
                <a:solidFill>
                  <a:srgbClr val="FF6600"/>
                </a:solidFill>
                <a:latin typeface="Calibri" panose="020F0502020204030204" pitchFamily="34" charset="0"/>
                <a:cs typeface="Calibri" panose="020F0502020204030204" pitchFamily="34" charset="0"/>
              </a:rPr>
              <a:t>Opdracht</a:t>
            </a:r>
            <a:endParaRPr lang="en-US" sz="2400" b="1" i="1" dirty="0" smtClean="0">
              <a:solidFill>
                <a:srgbClr val="FF6600"/>
              </a:solidFill>
              <a:latin typeface="Calibri" panose="020F0502020204030204" pitchFamily="34" charset="0"/>
              <a:cs typeface="Calibri" panose="020F0502020204030204" pitchFamily="34" charset="0"/>
            </a:endParaRPr>
          </a:p>
          <a:p>
            <a:pPr>
              <a:spcBef>
                <a:spcPct val="50000"/>
              </a:spcBef>
            </a:pPr>
            <a:r>
              <a:rPr lang="en-US" dirty="0">
                <a:latin typeface="Calibri" panose="020F0502020204030204" pitchFamily="34" charset="0"/>
                <a:cs typeface="Calibri" panose="020F0502020204030204" pitchFamily="34" charset="0"/>
              </a:rPr>
              <a:t>Het genotype </a:t>
            </a:r>
            <a:r>
              <a:rPr lang="en-US" dirty="0" smtClean="0">
                <a:latin typeface="Calibri" panose="020F0502020204030204" pitchFamily="34" charset="0"/>
                <a:cs typeface="Calibri" panose="020F0502020204030204" pitchFamily="34" charset="0"/>
              </a:rPr>
              <a:t>van het lac operon is </a:t>
            </a:r>
            <a:r>
              <a:rPr lang="en-US" dirty="0" err="1" smtClean="0">
                <a:latin typeface="Calibri" panose="020F0502020204030204" pitchFamily="34" charset="0"/>
                <a:cs typeface="Calibri" panose="020F0502020204030204" pitchFamily="34" charset="0"/>
              </a:rPr>
              <a:t>weergegeven</a:t>
            </a:r>
            <a:r>
              <a:rPr lang="en-US" dirty="0" smtClean="0">
                <a:latin typeface="Calibri" panose="020F0502020204030204" pitchFamily="34" charset="0"/>
                <a:cs typeface="Calibri" panose="020F0502020204030204" pitchFamily="34" charset="0"/>
              </a:rPr>
              <a:t> en </a:t>
            </a:r>
            <a:r>
              <a:rPr lang="en-US" dirty="0" err="1" smtClean="0">
                <a:latin typeface="Calibri" panose="020F0502020204030204" pitchFamily="34" charset="0"/>
                <a:cs typeface="Calibri" panose="020F0502020204030204" pitchFamily="34" charset="0"/>
              </a:rPr>
              <a:t>er</a:t>
            </a:r>
            <a:r>
              <a:rPr lang="en-US" dirty="0" smtClean="0">
                <a:latin typeface="Calibri" panose="020F0502020204030204" pitchFamily="34" charset="0"/>
                <a:cs typeface="Calibri" panose="020F0502020204030204" pitchFamily="34" charset="0"/>
              </a:rPr>
              <a:t> is </a:t>
            </a:r>
            <a:r>
              <a:rPr lang="en-US" dirty="0" err="1" smtClean="0">
                <a:latin typeface="Calibri" panose="020F0502020204030204" pitchFamily="34" charset="0"/>
                <a:cs typeface="Calibri" panose="020F0502020204030204" pitchFamily="34" charset="0"/>
              </a:rPr>
              <a:t>aangegeven</a:t>
            </a:r>
            <a:r>
              <a:rPr lang="en-US" dirty="0" smtClean="0">
                <a:latin typeface="Calibri" panose="020F0502020204030204" pitchFamily="34" charset="0"/>
                <a:cs typeface="Calibri" panose="020F0502020204030204" pitchFamily="34" charset="0"/>
              </a:rPr>
              <a:t> of </a:t>
            </a:r>
            <a:r>
              <a:rPr lang="en-US" dirty="0" err="1" smtClean="0">
                <a:latin typeface="Calibri" panose="020F0502020204030204" pitchFamily="34" charset="0"/>
                <a:cs typeface="Calibri" panose="020F0502020204030204" pitchFamily="34" charset="0"/>
              </a:rPr>
              <a:t>er</a:t>
            </a:r>
            <a:r>
              <a:rPr lang="en-US" dirty="0" smtClean="0">
                <a:latin typeface="Calibri" panose="020F0502020204030204" pitchFamily="34" charset="0"/>
                <a:cs typeface="Calibri" panose="020F0502020204030204" pitchFamily="34" charset="0"/>
              </a:rPr>
              <a:t> lactose </a:t>
            </a:r>
            <a:r>
              <a:rPr lang="en-US" dirty="0" err="1" smtClean="0">
                <a:latin typeface="Calibri" panose="020F0502020204030204" pitchFamily="34" charset="0"/>
                <a:cs typeface="Calibri" panose="020F0502020204030204" pitchFamily="34" charset="0"/>
              </a:rPr>
              <a:t>aanwezig</a:t>
            </a:r>
            <a:r>
              <a:rPr lang="en-US" dirty="0" smtClean="0">
                <a:latin typeface="Calibri" panose="020F0502020204030204" pitchFamily="34" charset="0"/>
                <a:cs typeface="Calibri" panose="020F0502020204030204" pitchFamily="34" charset="0"/>
              </a:rPr>
              <a:t> is of </a:t>
            </a:r>
            <a:r>
              <a:rPr lang="en-US" dirty="0" err="1" smtClean="0">
                <a:latin typeface="Calibri" panose="020F0502020204030204" pitchFamily="34" charset="0"/>
                <a:cs typeface="Calibri" panose="020F0502020204030204" pitchFamily="34" charset="0"/>
              </a:rPr>
              <a:t>niet</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Geef</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bij</a:t>
            </a:r>
            <a:r>
              <a:rPr lang="en-US" dirty="0" smtClean="0">
                <a:latin typeface="Calibri" panose="020F0502020204030204" pitchFamily="34" charset="0"/>
                <a:cs typeface="Calibri" panose="020F0502020204030204" pitchFamily="34" charset="0"/>
              </a:rPr>
              <a:t> elk genotype </a:t>
            </a:r>
            <a:r>
              <a:rPr lang="en-US" dirty="0" err="1" smtClean="0">
                <a:latin typeface="Calibri" panose="020F0502020204030204" pitchFamily="34" charset="0"/>
                <a:cs typeface="Calibri" panose="020F0502020204030204" pitchFamily="34" charset="0"/>
              </a:rPr>
              <a:t>aan</a:t>
            </a:r>
            <a:r>
              <a:rPr lang="en-US" dirty="0" smtClean="0">
                <a:latin typeface="Calibri" panose="020F0502020204030204" pitchFamily="34" charset="0"/>
                <a:cs typeface="Calibri" panose="020F0502020204030204" pitchFamily="34" charset="0"/>
              </a:rPr>
              <a:t> of </a:t>
            </a:r>
            <a:r>
              <a:rPr lang="en-US" dirty="0" err="1" smtClean="0">
                <a:latin typeface="Calibri" panose="020F0502020204030204" pitchFamily="34" charset="0"/>
                <a:cs typeface="Calibri" panose="020F0502020204030204" pitchFamily="34" charset="0"/>
              </a:rPr>
              <a:t>er</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functioneel</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LacZ</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wordt</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geproduceerd</a:t>
            </a:r>
            <a:r>
              <a:rPr lang="en-US" dirty="0" smtClean="0">
                <a:latin typeface="Calibri" panose="020F0502020204030204" pitchFamily="34" charset="0"/>
                <a:cs typeface="Calibri" panose="020F0502020204030204" pitchFamily="34" charset="0"/>
              </a:rPr>
              <a:t>, of </a:t>
            </a:r>
            <a:r>
              <a:rPr lang="en-US" dirty="0" err="1" smtClean="0">
                <a:latin typeface="Calibri" panose="020F0502020204030204" pitchFamily="34" charset="0"/>
                <a:cs typeface="Calibri" panose="020F0502020204030204" pitchFamily="34" charset="0"/>
              </a:rPr>
              <a:t>er</a:t>
            </a:r>
            <a:r>
              <a:rPr lang="en-US" dirty="0" smtClean="0">
                <a:latin typeface="Calibri" panose="020F0502020204030204" pitchFamily="34" charset="0"/>
                <a:cs typeface="Calibri" panose="020F0502020204030204" pitchFamily="34" charset="0"/>
              </a:rPr>
              <a:t> non-</a:t>
            </a:r>
            <a:r>
              <a:rPr lang="en-US" dirty="0" err="1" smtClean="0">
                <a:latin typeface="Calibri" panose="020F0502020204030204" pitchFamily="34" charset="0"/>
                <a:cs typeface="Calibri" panose="020F0502020204030204" pitchFamily="34" charset="0"/>
              </a:rPr>
              <a:t>functioneel</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LacZ</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wordt</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geproduceerd</a:t>
            </a:r>
            <a:r>
              <a:rPr lang="en-US" dirty="0" smtClean="0">
                <a:latin typeface="Calibri" panose="020F0502020204030204" pitchFamily="34" charset="0"/>
                <a:cs typeface="Calibri" panose="020F0502020204030204" pitchFamily="34" charset="0"/>
              </a:rPr>
              <a:t> of </a:t>
            </a:r>
            <a:r>
              <a:rPr lang="en-US" dirty="0" err="1" smtClean="0">
                <a:latin typeface="Calibri" panose="020F0502020204030204" pitchFamily="34" charset="0"/>
                <a:cs typeface="Calibri" panose="020F0502020204030204" pitchFamily="34" charset="0"/>
              </a:rPr>
              <a:t>dat</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er</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wellicht</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helemaal</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geen</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LacZ</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wordt</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geproduceerd</a:t>
            </a:r>
            <a:r>
              <a:rPr lang="en-US" dirty="0" smtClean="0">
                <a:latin typeface="Calibri" panose="020F0502020204030204" pitchFamily="34" charset="0"/>
                <a:cs typeface="Calibri" panose="020F0502020204030204" pitchFamily="34" charset="0"/>
              </a:rPr>
              <a:t>. </a:t>
            </a:r>
            <a:endParaRPr lang="nl-NL" sz="2400" i="1" dirty="0">
              <a:solidFill>
                <a:schemeClr val="accent2"/>
              </a:solidFill>
              <a:latin typeface="Calibri" panose="020F0502020204030204" pitchFamily="34" charset="0"/>
              <a:cs typeface="Calibri" panose="020F0502020204030204" pitchFamily="34" charset="0"/>
            </a:endParaRPr>
          </a:p>
        </p:txBody>
      </p:sp>
      <p:sp>
        <p:nvSpPr>
          <p:cNvPr id="17505" name="Text Box 97"/>
          <p:cNvSpPr txBox="1">
            <a:spLocks noChangeArrowheads="1"/>
          </p:cNvSpPr>
          <p:nvPr/>
        </p:nvSpPr>
        <p:spPr bwMode="auto">
          <a:xfrm>
            <a:off x="7766050" y="3148733"/>
            <a:ext cx="566738" cy="641350"/>
          </a:xfrm>
          <a:prstGeom prst="rect">
            <a:avLst/>
          </a:prstGeom>
          <a:noFill/>
          <a:ln w="9525">
            <a:noFill/>
            <a:miter lim="800000"/>
            <a:headEnd/>
            <a:tailEnd/>
          </a:ln>
        </p:spPr>
        <p:txBody>
          <a:bodyPr>
            <a:spAutoFit/>
          </a:bodyPr>
          <a:lstStyle/>
          <a:p>
            <a:pPr>
              <a:spcBef>
                <a:spcPct val="50000"/>
              </a:spcBef>
            </a:pPr>
            <a:r>
              <a:rPr lang="en-US" sz="3600" b="1"/>
              <a:t>X</a:t>
            </a:r>
            <a:endParaRPr lang="nl-NL" sz="3600" b="1"/>
          </a:p>
        </p:txBody>
      </p:sp>
      <p:sp>
        <p:nvSpPr>
          <p:cNvPr id="17506" name="Text Box 98"/>
          <p:cNvSpPr txBox="1">
            <a:spLocks noChangeArrowheads="1"/>
          </p:cNvSpPr>
          <p:nvPr/>
        </p:nvSpPr>
        <p:spPr bwMode="auto">
          <a:xfrm>
            <a:off x="4095750" y="3666258"/>
            <a:ext cx="566738" cy="641350"/>
          </a:xfrm>
          <a:prstGeom prst="rect">
            <a:avLst/>
          </a:prstGeom>
          <a:noFill/>
          <a:ln w="9525">
            <a:noFill/>
            <a:miter lim="800000"/>
            <a:headEnd/>
            <a:tailEnd/>
          </a:ln>
        </p:spPr>
        <p:txBody>
          <a:bodyPr>
            <a:spAutoFit/>
          </a:bodyPr>
          <a:lstStyle/>
          <a:p>
            <a:pPr>
              <a:spcBef>
                <a:spcPct val="50000"/>
              </a:spcBef>
            </a:pPr>
            <a:r>
              <a:rPr lang="en-US" sz="3600" b="1"/>
              <a:t>X</a:t>
            </a:r>
            <a:endParaRPr lang="nl-NL" sz="3600" b="1"/>
          </a:p>
        </p:txBody>
      </p:sp>
      <p:sp>
        <p:nvSpPr>
          <p:cNvPr id="17507" name="Text Box 99"/>
          <p:cNvSpPr txBox="1">
            <a:spLocks noChangeArrowheads="1"/>
          </p:cNvSpPr>
          <p:nvPr/>
        </p:nvSpPr>
        <p:spPr bwMode="auto">
          <a:xfrm>
            <a:off x="6042025" y="4159971"/>
            <a:ext cx="566738" cy="641350"/>
          </a:xfrm>
          <a:prstGeom prst="rect">
            <a:avLst/>
          </a:prstGeom>
          <a:noFill/>
          <a:ln w="9525">
            <a:noFill/>
            <a:miter lim="800000"/>
            <a:headEnd/>
            <a:tailEnd/>
          </a:ln>
        </p:spPr>
        <p:txBody>
          <a:bodyPr>
            <a:spAutoFit/>
          </a:bodyPr>
          <a:lstStyle/>
          <a:p>
            <a:pPr>
              <a:spcBef>
                <a:spcPct val="50000"/>
              </a:spcBef>
            </a:pPr>
            <a:r>
              <a:rPr lang="en-US" sz="3600" b="1"/>
              <a:t>X</a:t>
            </a:r>
            <a:endParaRPr lang="nl-NL" sz="3600" b="1"/>
          </a:p>
        </p:txBody>
      </p:sp>
      <p:sp>
        <p:nvSpPr>
          <p:cNvPr id="17508" name="Text Box 100"/>
          <p:cNvSpPr txBox="1">
            <a:spLocks noChangeArrowheads="1"/>
          </p:cNvSpPr>
          <p:nvPr/>
        </p:nvSpPr>
        <p:spPr bwMode="auto">
          <a:xfrm>
            <a:off x="4079875" y="5166446"/>
            <a:ext cx="566738" cy="641350"/>
          </a:xfrm>
          <a:prstGeom prst="rect">
            <a:avLst/>
          </a:prstGeom>
          <a:noFill/>
          <a:ln w="9525">
            <a:noFill/>
            <a:miter lim="800000"/>
            <a:headEnd/>
            <a:tailEnd/>
          </a:ln>
        </p:spPr>
        <p:txBody>
          <a:bodyPr>
            <a:spAutoFit/>
          </a:bodyPr>
          <a:lstStyle/>
          <a:p>
            <a:pPr>
              <a:spcBef>
                <a:spcPct val="50000"/>
              </a:spcBef>
            </a:pPr>
            <a:r>
              <a:rPr lang="en-US" sz="3600" b="1"/>
              <a:t>X</a:t>
            </a:r>
            <a:endParaRPr lang="nl-NL" sz="3600" b="1"/>
          </a:p>
        </p:txBody>
      </p:sp>
      <p:sp>
        <p:nvSpPr>
          <p:cNvPr id="17509" name="Text Box 101"/>
          <p:cNvSpPr txBox="1">
            <a:spLocks noChangeArrowheads="1"/>
          </p:cNvSpPr>
          <p:nvPr/>
        </p:nvSpPr>
        <p:spPr bwMode="auto">
          <a:xfrm>
            <a:off x="4084638" y="5664921"/>
            <a:ext cx="566737" cy="641350"/>
          </a:xfrm>
          <a:prstGeom prst="rect">
            <a:avLst/>
          </a:prstGeom>
          <a:noFill/>
          <a:ln w="9525">
            <a:noFill/>
            <a:miter lim="800000"/>
            <a:headEnd/>
            <a:tailEnd/>
          </a:ln>
        </p:spPr>
        <p:txBody>
          <a:bodyPr>
            <a:spAutoFit/>
          </a:bodyPr>
          <a:lstStyle/>
          <a:p>
            <a:pPr>
              <a:spcBef>
                <a:spcPct val="50000"/>
              </a:spcBef>
            </a:pPr>
            <a:r>
              <a:rPr lang="en-US" sz="3600" b="1"/>
              <a:t>X</a:t>
            </a:r>
            <a:endParaRPr lang="nl-NL" sz="3600" b="1"/>
          </a:p>
        </p:txBody>
      </p:sp>
      <p:sp>
        <p:nvSpPr>
          <p:cNvPr id="17510" name="Text Box 102"/>
          <p:cNvSpPr txBox="1">
            <a:spLocks noChangeArrowheads="1"/>
          </p:cNvSpPr>
          <p:nvPr/>
        </p:nvSpPr>
        <p:spPr bwMode="auto">
          <a:xfrm>
            <a:off x="7762875" y="4661621"/>
            <a:ext cx="566738" cy="641350"/>
          </a:xfrm>
          <a:prstGeom prst="rect">
            <a:avLst/>
          </a:prstGeom>
          <a:noFill/>
          <a:ln w="9525">
            <a:noFill/>
            <a:miter lim="800000"/>
            <a:headEnd/>
            <a:tailEnd/>
          </a:ln>
        </p:spPr>
        <p:txBody>
          <a:bodyPr>
            <a:spAutoFit/>
          </a:bodyPr>
          <a:lstStyle/>
          <a:p>
            <a:pPr>
              <a:spcBef>
                <a:spcPct val="50000"/>
              </a:spcBef>
            </a:pPr>
            <a:r>
              <a:rPr lang="en-US" sz="3600" b="1"/>
              <a:t>X</a:t>
            </a:r>
            <a:endParaRPr lang="nl-NL" sz="3600" b="1"/>
          </a:p>
        </p:txBody>
      </p:sp>
      <p:sp>
        <p:nvSpPr>
          <p:cNvPr id="17511" name="Text Box 103"/>
          <p:cNvSpPr txBox="1">
            <a:spLocks noChangeArrowheads="1"/>
          </p:cNvSpPr>
          <p:nvPr/>
        </p:nvSpPr>
        <p:spPr bwMode="auto">
          <a:xfrm>
            <a:off x="6008688" y="5669683"/>
            <a:ext cx="566737" cy="641350"/>
          </a:xfrm>
          <a:prstGeom prst="rect">
            <a:avLst/>
          </a:prstGeom>
          <a:noFill/>
          <a:ln w="9525">
            <a:noFill/>
            <a:miter lim="800000"/>
            <a:headEnd/>
            <a:tailEnd/>
          </a:ln>
        </p:spPr>
        <p:txBody>
          <a:bodyPr>
            <a:spAutoFit/>
          </a:bodyPr>
          <a:lstStyle/>
          <a:p>
            <a:pPr>
              <a:spcBef>
                <a:spcPct val="50000"/>
              </a:spcBef>
            </a:pPr>
            <a:r>
              <a:rPr lang="en-US" sz="3600" b="1"/>
              <a:t>X</a:t>
            </a:r>
            <a:endParaRPr lang="nl-NL" sz="36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505"/>
                                        </p:tgtEl>
                                        <p:attrNameLst>
                                          <p:attrName>style.visibility</p:attrName>
                                        </p:attrNameLst>
                                      </p:cBhvr>
                                      <p:to>
                                        <p:strVal val="visible"/>
                                      </p:to>
                                    </p:set>
                                    <p:animEffect transition="in" filter="dissolve">
                                      <p:cBhvr>
                                        <p:cTn id="7" dur="500"/>
                                        <p:tgtEl>
                                          <p:spTgt spid="1750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506"/>
                                        </p:tgtEl>
                                        <p:attrNameLst>
                                          <p:attrName>style.visibility</p:attrName>
                                        </p:attrNameLst>
                                      </p:cBhvr>
                                      <p:to>
                                        <p:strVal val="visible"/>
                                      </p:to>
                                    </p:set>
                                    <p:animEffect transition="in" filter="dissolve">
                                      <p:cBhvr>
                                        <p:cTn id="12" dur="500"/>
                                        <p:tgtEl>
                                          <p:spTgt spid="1750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7507"/>
                                        </p:tgtEl>
                                        <p:attrNameLst>
                                          <p:attrName>style.visibility</p:attrName>
                                        </p:attrNameLst>
                                      </p:cBhvr>
                                      <p:to>
                                        <p:strVal val="visible"/>
                                      </p:to>
                                    </p:set>
                                    <p:animEffect transition="in" filter="dissolve">
                                      <p:cBhvr>
                                        <p:cTn id="17" dur="500"/>
                                        <p:tgtEl>
                                          <p:spTgt spid="1750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7510"/>
                                        </p:tgtEl>
                                        <p:attrNameLst>
                                          <p:attrName>style.visibility</p:attrName>
                                        </p:attrNameLst>
                                      </p:cBhvr>
                                      <p:to>
                                        <p:strVal val="visible"/>
                                      </p:to>
                                    </p:set>
                                    <p:animEffect transition="in" filter="dissolve">
                                      <p:cBhvr>
                                        <p:cTn id="22" dur="500"/>
                                        <p:tgtEl>
                                          <p:spTgt spid="1751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7508"/>
                                        </p:tgtEl>
                                        <p:attrNameLst>
                                          <p:attrName>style.visibility</p:attrName>
                                        </p:attrNameLst>
                                      </p:cBhvr>
                                      <p:to>
                                        <p:strVal val="visible"/>
                                      </p:to>
                                    </p:set>
                                    <p:animEffect transition="in" filter="dissolve">
                                      <p:cBhvr>
                                        <p:cTn id="27" dur="500"/>
                                        <p:tgtEl>
                                          <p:spTgt spid="1750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7509"/>
                                        </p:tgtEl>
                                        <p:attrNameLst>
                                          <p:attrName>style.visibility</p:attrName>
                                        </p:attrNameLst>
                                      </p:cBhvr>
                                      <p:to>
                                        <p:strVal val="visible"/>
                                      </p:to>
                                    </p:set>
                                    <p:animEffect transition="in" filter="dissolve">
                                      <p:cBhvr>
                                        <p:cTn id="32" dur="500"/>
                                        <p:tgtEl>
                                          <p:spTgt spid="17509"/>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7511"/>
                                        </p:tgtEl>
                                        <p:attrNameLst>
                                          <p:attrName>style.visibility</p:attrName>
                                        </p:attrNameLst>
                                      </p:cBhvr>
                                      <p:to>
                                        <p:strVal val="visible"/>
                                      </p:to>
                                    </p:set>
                                    <p:animEffect transition="in" filter="dissolve">
                                      <p:cBhvr>
                                        <p:cTn id="35" dur="500"/>
                                        <p:tgtEl>
                                          <p:spTgt spid="17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05" grpId="0"/>
      <p:bldP spid="17506" grpId="0"/>
      <p:bldP spid="17507" grpId="0"/>
      <p:bldP spid="17508" grpId="0"/>
      <p:bldP spid="17509" grpId="0"/>
      <p:bldP spid="17510" grpId="0"/>
      <p:bldP spid="175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hoek 2"/>
          <p:cNvSpPr/>
          <p:nvPr/>
        </p:nvSpPr>
        <p:spPr>
          <a:xfrm>
            <a:off x="0" y="2691581"/>
            <a:ext cx="9144000" cy="737419"/>
          </a:xfrm>
          <a:prstGeom prst="rect">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Tekstvak 3"/>
          <p:cNvSpPr txBox="1"/>
          <p:nvPr/>
        </p:nvSpPr>
        <p:spPr>
          <a:xfrm>
            <a:off x="7374" y="1190912"/>
            <a:ext cx="9143999" cy="492443"/>
          </a:xfrm>
          <a:prstGeom prst="rect">
            <a:avLst/>
          </a:prstGeom>
          <a:noFill/>
          <a:ln w="19050">
            <a:solidFill>
              <a:srgbClr val="FF6600"/>
            </a:solidFill>
          </a:ln>
        </p:spPr>
        <p:txBody>
          <a:bodyPr wrap="square" rtlCol="0">
            <a:spAutoFit/>
          </a:bodyPr>
          <a:lstStyle/>
          <a:p>
            <a:pPr algn="ctr"/>
            <a:r>
              <a:rPr lang="nl-NL" sz="2600" dirty="0" smtClean="0"/>
              <a:t>Korte Pauze</a:t>
            </a:r>
            <a:r>
              <a:rPr lang="nl-NL" sz="2600" dirty="0" smtClean="0"/>
              <a:t>: </a:t>
            </a:r>
            <a:r>
              <a:rPr lang="nl-NL" sz="2600" dirty="0" smtClean="0"/>
              <a:t>3 </a:t>
            </a:r>
            <a:r>
              <a:rPr lang="nl-NL" sz="2600" dirty="0" smtClean="0"/>
              <a:t>minuten</a:t>
            </a:r>
            <a:endParaRPr lang="nl-NL" sz="2600" dirty="0"/>
          </a:p>
        </p:txBody>
      </p:sp>
      <p:cxnSp>
        <p:nvCxnSpPr>
          <p:cNvPr id="7" name="Rechte verbindingslijn 6"/>
          <p:cNvCxnSpPr/>
          <p:nvPr/>
        </p:nvCxnSpPr>
        <p:spPr>
          <a:xfrm>
            <a:off x="0" y="2278626"/>
            <a:ext cx="9144000" cy="73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7374" y="2132367"/>
            <a:ext cx="0" cy="280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Rechte verbindingslijn 9"/>
          <p:cNvCxnSpPr/>
          <p:nvPr/>
        </p:nvCxnSpPr>
        <p:spPr>
          <a:xfrm>
            <a:off x="9126793" y="2132367"/>
            <a:ext cx="0" cy="280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Rechte verbindingslijn 11"/>
          <p:cNvCxnSpPr/>
          <p:nvPr/>
        </p:nvCxnSpPr>
        <p:spPr>
          <a:xfrm>
            <a:off x="2848742" y="2132367"/>
            <a:ext cx="0" cy="280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Rechte verbindingslijn 13"/>
          <p:cNvCxnSpPr/>
          <p:nvPr/>
        </p:nvCxnSpPr>
        <p:spPr>
          <a:xfrm>
            <a:off x="5726110" y="2140734"/>
            <a:ext cx="0" cy="280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4687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80000" fill="hold"/>
                                        <p:tgtEl>
                                          <p:spTgt spid="3"/>
                                        </p:tgtEl>
                                        <p:attrNameLst>
                                          <p:attrName>ppt_x</p:attrName>
                                        </p:attrNameLst>
                                      </p:cBhvr>
                                      <p:tavLst>
                                        <p:tav tm="0">
                                          <p:val>
                                            <p:strVal val="0-#ppt_w/2"/>
                                          </p:val>
                                        </p:tav>
                                        <p:tav tm="100000">
                                          <p:val>
                                            <p:strVal val="#ppt_x"/>
                                          </p:val>
                                        </p:tav>
                                      </p:tavLst>
                                    </p:anim>
                                    <p:anim calcmode="lin" valueType="num">
                                      <p:cBhvr additive="base">
                                        <p:cTn id="8" dur="180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4"/>
          <p:cNvSpPr txBox="1">
            <a:spLocks noChangeArrowheads="1"/>
          </p:cNvSpPr>
          <p:nvPr/>
        </p:nvSpPr>
        <p:spPr bwMode="auto">
          <a:xfrm>
            <a:off x="352395" y="240483"/>
            <a:ext cx="7037388" cy="584775"/>
          </a:xfrm>
          <a:prstGeom prst="rect">
            <a:avLst/>
          </a:prstGeom>
          <a:noFill/>
          <a:ln w="9525">
            <a:noFill/>
            <a:miter lim="800000"/>
            <a:headEnd/>
            <a:tailEnd/>
          </a:ln>
        </p:spPr>
        <p:txBody>
          <a:bodyPr>
            <a:spAutoFit/>
          </a:bodyPr>
          <a:lstStyle/>
          <a:p>
            <a:pPr>
              <a:spcBef>
                <a:spcPct val="50000"/>
              </a:spcBef>
            </a:pPr>
            <a:r>
              <a:rPr lang="en-US" sz="3200" b="1" dirty="0" err="1">
                <a:solidFill>
                  <a:srgbClr val="FF6600"/>
                </a:solidFill>
                <a:latin typeface="Calibri" panose="020F0502020204030204" pitchFamily="34" charset="0"/>
                <a:cs typeface="Calibri" panose="020F0502020204030204" pitchFamily="34" charset="0"/>
              </a:rPr>
              <a:t>Cataboliet</a:t>
            </a:r>
            <a:r>
              <a:rPr lang="en-US" sz="3200" b="1" dirty="0">
                <a:solidFill>
                  <a:srgbClr val="FF6600"/>
                </a:solidFill>
                <a:latin typeface="Calibri" panose="020F0502020204030204" pitchFamily="34" charset="0"/>
                <a:cs typeface="Calibri" panose="020F0502020204030204" pitchFamily="34" charset="0"/>
              </a:rPr>
              <a:t> </a:t>
            </a:r>
            <a:r>
              <a:rPr lang="en-US" sz="3200" b="1" dirty="0" err="1" smtClean="0">
                <a:solidFill>
                  <a:srgbClr val="FF6600"/>
                </a:solidFill>
                <a:latin typeface="Calibri" panose="020F0502020204030204" pitchFamily="34" charset="0"/>
                <a:cs typeface="Calibri" panose="020F0502020204030204" pitchFamily="34" charset="0"/>
              </a:rPr>
              <a:t>repressie</a:t>
            </a:r>
            <a:r>
              <a:rPr lang="en-US" sz="2400" dirty="0">
                <a:latin typeface="Calibri" panose="020F0502020204030204" pitchFamily="34" charset="0"/>
                <a:cs typeface="Calibri" panose="020F0502020204030204" pitchFamily="34" charset="0"/>
                <a:sym typeface="Wingdings" pitchFamily="2" charset="2"/>
              </a:rPr>
              <a:t>	</a:t>
            </a:r>
            <a:endParaRPr lang="en-US" sz="2400" b="1" dirty="0">
              <a:latin typeface="Calibri" panose="020F0502020204030204" pitchFamily="34" charset="0"/>
              <a:cs typeface="Calibri" panose="020F0502020204030204" pitchFamily="34" charset="0"/>
            </a:endParaRPr>
          </a:p>
        </p:txBody>
      </p:sp>
      <p:grpSp>
        <p:nvGrpSpPr>
          <p:cNvPr id="4" name="Groep 3"/>
          <p:cNvGrpSpPr/>
          <p:nvPr/>
        </p:nvGrpSpPr>
        <p:grpSpPr>
          <a:xfrm>
            <a:off x="272739" y="2961249"/>
            <a:ext cx="5840963" cy="3447418"/>
            <a:chOff x="4674636" y="3489102"/>
            <a:chExt cx="4282752" cy="2442305"/>
          </a:xfrm>
        </p:grpSpPr>
        <p:pic>
          <p:nvPicPr>
            <p:cNvPr id="3" name="Afbeelding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4636" y="3489102"/>
              <a:ext cx="4170659" cy="2442305"/>
            </a:xfrm>
            <a:prstGeom prst="rect">
              <a:avLst/>
            </a:prstGeom>
          </p:spPr>
        </p:pic>
        <p:sp>
          <p:nvSpPr>
            <p:cNvPr id="2" name="Oval 1"/>
            <p:cNvSpPr/>
            <p:nvPr/>
          </p:nvSpPr>
          <p:spPr>
            <a:xfrm>
              <a:off x="7585788" y="5626359"/>
              <a:ext cx="1371600" cy="305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19459" name="Line 5"/>
          <p:cNvSpPr>
            <a:spLocks noChangeShapeType="1"/>
          </p:cNvSpPr>
          <p:nvPr/>
        </p:nvSpPr>
        <p:spPr bwMode="auto">
          <a:xfrm>
            <a:off x="2978619" y="2863994"/>
            <a:ext cx="4602" cy="1327417"/>
          </a:xfrm>
          <a:prstGeom prst="line">
            <a:avLst/>
          </a:prstGeom>
          <a:noFill/>
          <a:ln w="28575">
            <a:solidFill>
              <a:srgbClr val="FF0000"/>
            </a:solidFill>
            <a:round/>
            <a:headEnd/>
            <a:tailEnd/>
          </a:ln>
        </p:spPr>
        <p:txBody>
          <a:bodyPr/>
          <a:lstStyle/>
          <a:p>
            <a:endParaRPr lang="nl-NL"/>
          </a:p>
        </p:txBody>
      </p:sp>
      <p:sp>
        <p:nvSpPr>
          <p:cNvPr id="19460" name="Line 6"/>
          <p:cNvSpPr>
            <a:spLocks noChangeShapeType="1"/>
          </p:cNvSpPr>
          <p:nvPr/>
        </p:nvSpPr>
        <p:spPr bwMode="auto">
          <a:xfrm flipV="1">
            <a:off x="2810183" y="4191411"/>
            <a:ext cx="346075" cy="0"/>
          </a:xfrm>
          <a:prstGeom prst="line">
            <a:avLst/>
          </a:prstGeom>
          <a:noFill/>
          <a:ln w="28575">
            <a:solidFill>
              <a:srgbClr val="FF0000"/>
            </a:solidFill>
            <a:round/>
            <a:headEnd/>
            <a:tailEnd/>
          </a:ln>
        </p:spPr>
        <p:txBody>
          <a:bodyPr/>
          <a:lstStyle/>
          <a:p>
            <a:endParaRPr lang="nl-NL"/>
          </a:p>
        </p:txBody>
      </p:sp>
      <p:sp>
        <p:nvSpPr>
          <p:cNvPr id="5" name="Tekstvak 4"/>
          <p:cNvSpPr txBox="1"/>
          <p:nvPr/>
        </p:nvSpPr>
        <p:spPr>
          <a:xfrm>
            <a:off x="2448024" y="2383579"/>
            <a:ext cx="1478871" cy="461665"/>
          </a:xfrm>
          <a:prstGeom prst="rect">
            <a:avLst/>
          </a:prstGeom>
          <a:noFill/>
        </p:spPr>
        <p:txBody>
          <a:bodyPr wrap="square" rtlCol="0">
            <a:spAutoFit/>
          </a:bodyPr>
          <a:lstStyle/>
          <a:p>
            <a:r>
              <a:rPr lang="en-US" sz="2400" b="1" dirty="0" smtClean="0">
                <a:latin typeface="Calibri" panose="020F0502020204030204" pitchFamily="34" charset="0"/>
                <a:cs typeface="Calibri" panose="020F0502020204030204" pitchFamily="34" charset="0"/>
                <a:sym typeface="Wingdings" pitchFamily="2" charset="2"/>
              </a:rPr>
              <a:t>Glucose</a:t>
            </a:r>
            <a:endParaRPr lang="en-US" sz="2400" b="1" dirty="0">
              <a:latin typeface="Calibri" panose="020F0502020204030204" pitchFamily="34" charset="0"/>
              <a:cs typeface="Calibri" panose="020F0502020204030204" pitchFamily="34" charset="0"/>
              <a:sym typeface="Wingdings" pitchFamily="2" charset="2"/>
            </a:endParaRPr>
          </a:p>
        </p:txBody>
      </p:sp>
      <p:sp>
        <p:nvSpPr>
          <p:cNvPr id="6" name="Tekstvak 5"/>
          <p:cNvSpPr txBox="1"/>
          <p:nvPr/>
        </p:nvSpPr>
        <p:spPr>
          <a:xfrm>
            <a:off x="6575814" y="3637011"/>
            <a:ext cx="2314136" cy="2031325"/>
          </a:xfrm>
          <a:prstGeom prst="rect">
            <a:avLst/>
          </a:prstGeom>
          <a:noFill/>
        </p:spPr>
        <p:txBody>
          <a:bodyPr wrap="square" rtlCol="0">
            <a:spAutoFit/>
          </a:bodyPr>
          <a:lstStyle/>
          <a:p>
            <a:r>
              <a:rPr lang="nl-NL" dirty="0" smtClean="0">
                <a:latin typeface="Calibri" panose="020F0502020204030204" pitchFamily="34" charset="0"/>
                <a:cs typeface="Calibri" panose="020F0502020204030204" pitchFamily="34" charset="0"/>
              </a:rPr>
              <a:t>Dus:</a:t>
            </a:r>
          </a:p>
          <a:p>
            <a:r>
              <a:rPr lang="nl-NL" dirty="0" smtClean="0">
                <a:latin typeface="Calibri" panose="020F0502020204030204" pitchFamily="34" charset="0"/>
                <a:cs typeface="Calibri" panose="020F0502020204030204" pitchFamily="34" charset="0"/>
              </a:rPr>
              <a:t>Glucose remt het enzym (</a:t>
            </a:r>
            <a:r>
              <a:rPr lang="nl-NL" dirty="0" err="1" smtClean="0">
                <a:latin typeface="Calibri" panose="020F0502020204030204" pitchFamily="34" charset="0"/>
                <a:cs typeface="Calibri" panose="020F0502020204030204" pitchFamily="34" charset="0"/>
              </a:rPr>
              <a:t>adenylcyclase</a:t>
            </a:r>
            <a:r>
              <a:rPr lang="nl-NL" dirty="0" smtClean="0">
                <a:latin typeface="Calibri" panose="020F0502020204030204" pitchFamily="34" charset="0"/>
                <a:cs typeface="Calibri" panose="020F0502020204030204" pitchFamily="34" charset="0"/>
              </a:rPr>
              <a:t>) dat zorgt voor de aanmaak van </a:t>
            </a:r>
            <a:r>
              <a:rPr lang="nl-NL" dirty="0" err="1" smtClean="0">
                <a:latin typeface="Calibri" panose="020F0502020204030204" pitchFamily="34" charset="0"/>
                <a:cs typeface="Calibri" panose="020F0502020204030204" pitchFamily="34" charset="0"/>
              </a:rPr>
              <a:t>cAMP</a:t>
            </a:r>
            <a:endParaRPr lang="nl-NL" dirty="0" smtClean="0">
              <a:latin typeface="Calibri" panose="020F0502020204030204" pitchFamily="34" charset="0"/>
              <a:cs typeface="Calibri" panose="020F0502020204030204" pitchFamily="34" charset="0"/>
            </a:endParaRPr>
          </a:p>
          <a:p>
            <a:endParaRPr lang="nl-NL" dirty="0">
              <a:latin typeface="Calibri" panose="020F0502020204030204" pitchFamily="34" charset="0"/>
              <a:cs typeface="Calibri" panose="020F0502020204030204" pitchFamily="34" charset="0"/>
            </a:endParaRPr>
          </a:p>
          <a:p>
            <a:r>
              <a:rPr lang="nl-NL" dirty="0" smtClean="0">
                <a:latin typeface="Calibri" panose="020F0502020204030204" pitchFamily="34" charset="0"/>
                <a:cs typeface="Calibri" panose="020F0502020204030204" pitchFamily="34" charset="0"/>
              </a:rPr>
              <a:t>ATP  </a:t>
            </a:r>
            <a:r>
              <a:rPr lang="nl-NL" dirty="0" smtClean="0">
                <a:latin typeface="Calibri" panose="020F0502020204030204" pitchFamily="34" charset="0"/>
                <a:cs typeface="Calibri" panose="020F0502020204030204" pitchFamily="34" charset="0"/>
                <a:sym typeface="Wingdings" panose="05000000000000000000" pitchFamily="2" charset="2"/>
              </a:rPr>
              <a:t>  PP + </a:t>
            </a:r>
            <a:r>
              <a:rPr lang="nl-NL" dirty="0" err="1" smtClean="0">
                <a:latin typeface="Calibri" panose="020F0502020204030204" pitchFamily="34" charset="0"/>
                <a:cs typeface="Calibri" panose="020F0502020204030204" pitchFamily="34" charset="0"/>
                <a:sym typeface="Wingdings" panose="05000000000000000000" pitchFamily="2" charset="2"/>
              </a:rPr>
              <a:t>cAMP</a:t>
            </a:r>
            <a:endParaRPr lang="nl-NL" dirty="0">
              <a:latin typeface="Calibri" panose="020F0502020204030204" pitchFamily="34" charset="0"/>
              <a:cs typeface="Calibri" panose="020F0502020204030204" pitchFamily="34" charset="0"/>
            </a:endParaRPr>
          </a:p>
        </p:txBody>
      </p:sp>
      <p:sp>
        <p:nvSpPr>
          <p:cNvPr id="7" name="Rechthoek 6"/>
          <p:cNvSpPr/>
          <p:nvPr/>
        </p:nvSpPr>
        <p:spPr>
          <a:xfrm>
            <a:off x="352395" y="988046"/>
            <a:ext cx="7736529" cy="830997"/>
          </a:xfrm>
          <a:prstGeom prst="rect">
            <a:avLst/>
          </a:prstGeom>
        </p:spPr>
        <p:txBody>
          <a:bodyPr wrap="square">
            <a:spAutoFit/>
          </a:bodyPr>
          <a:lstStyle/>
          <a:p>
            <a:pPr>
              <a:spcBef>
                <a:spcPct val="50000"/>
              </a:spcBef>
            </a:pPr>
            <a:r>
              <a:rPr lang="en-US" sz="2400" i="1" dirty="0">
                <a:latin typeface="Calibri" panose="020F0502020204030204" pitchFamily="34" charset="0"/>
                <a:cs typeface="Calibri" panose="020F0502020204030204" pitchFamily="34" charset="0"/>
              </a:rPr>
              <a:t>E. coli</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eet</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liever</a:t>
            </a:r>
            <a:r>
              <a:rPr lang="en-US" sz="2400" dirty="0">
                <a:latin typeface="Calibri" panose="020F0502020204030204" pitchFamily="34" charset="0"/>
                <a:cs typeface="Calibri" panose="020F0502020204030204" pitchFamily="34" charset="0"/>
              </a:rPr>
              <a:t> glucose </a:t>
            </a:r>
            <a:r>
              <a:rPr lang="en-US" sz="2400" dirty="0" err="1">
                <a:latin typeface="Calibri" panose="020F0502020204030204" pitchFamily="34" charset="0"/>
                <a:cs typeface="Calibri" panose="020F0502020204030204" pitchFamily="34" charset="0"/>
              </a:rPr>
              <a:t>dan</a:t>
            </a:r>
            <a:r>
              <a:rPr lang="en-US" sz="2400" dirty="0">
                <a:latin typeface="Calibri" panose="020F0502020204030204" pitchFamily="34" charset="0"/>
                <a:cs typeface="Calibri" panose="020F0502020204030204" pitchFamily="34" charset="0"/>
              </a:rPr>
              <a:t> lactose 	</a:t>
            </a:r>
            <a:r>
              <a:rPr lang="en-US" sz="2400" dirty="0" smtClean="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sym typeface="Wingdings" pitchFamily="2" charset="2"/>
              </a:rPr>
              <a:t>	 </a:t>
            </a:r>
            <a:r>
              <a:rPr lang="en-US" sz="2400" dirty="0" err="1">
                <a:latin typeface="Calibri" panose="020F0502020204030204" pitchFamily="34" charset="0"/>
                <a:cs typeface="Calibri" panose="020F0502020204030204" pitchFamily="34" charset="0"/>
                <a:sym typeface="Wingdings" pitchFamily="2" charset="2"/>
              </a:rPr>
              <a:t>regulatie</a:t>
            </a:r>
            <a:r>
              <a:rPr lang="en-US" sz="2400" dirty="0">
                <a:latin typeface="Calibri" panose="020F0502020204030204" pitchFamily="34" charset="0"/>
                <a:cs typeface="Calibri" panose="020F0502020204030204" pitchFamily="34" charset="0"/>
                <a:sym typeface="Wingdings" pitchFamily="2" charset="2"/>
              </a:rPr>
              <a:t> </a:t>
            </a:r>
            <a:r>
              <a:rPr lang="en-US" sz="2400" i="1" dirty="0">
                <a:latin typeface="Calibri" panose="020F0502020204030204" pitchFamily="34" charset="0"/>
                <a:cs typeface="Calibri" panose="020F0502020204030204" pitchFamily="34" charset="0"/>
                <a:sym typeface="Wingdings" pitchFamily="2" charset="2"/>
              </a:rPr>
              <a:t>lac</a:t>
            </a:r>
            <a:r>
              <a:rPr lang="en-US" sz="2400" dirty="0">
                <a:latin typeface="Calibri" panose="020F0502020204030204" pitchFamily="34" charset="0"/>
                <a:cs typeface="Calibri" panose="020F0502020204030204" pitchFamily="34" charset="0"/>
                <a:sym typeface="Wingdings" pitchFamily="2" charset="2"/>
              </a:rPr>
              <a:t>-operon door glucose</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4"/>
          <p:cNvSpPr txBox="1">
            <a:spLocks noChangeArrowheads="1"/>
          </p:cNvSpPr>
          <p:nvPr/>
        </p:nvSpPr>
        <p:spPr bwMode="auto">
          <a:xfrm>
            <a:off x="1497013" y="1676400"/>
            <a:ext cx="6491287" cy="762000"/>
          </a:xfrm>
          <a:prstGeom prst="rect">
            <a:avLst/>
          </a:prstGeom>
          <a:noFill/>
          <a:ln w="9525">
            <a:noFill/>
            <a:miter lim="800000"/>
            <a:headEnd/>
            <a:tailEnd/>
          </a:ln>
        </p:spPr>
        <p:txBody>
          <a:bodyPr>
            <a:spAutoFit/>
          </a:bodyPr>
          <a:lstStyle/>
          <a:p>
            <a:pPr>
              <a:spcBef>
                <a:spcPct val="50000"/>
              </a:spcBef>
            </a:pPr>
            <a:r>
              <a:rPr lang="en-US" sz="4400" dirty="0">
                <a:latin typeface="Calibri" panose="020F0502020204030204" pitchFamily="34" charset="0"/>
                <a:cs typeface="Calibri" panose="020F0502020204030204" pitchFamily="34" charset="0"/>
              </a:rPr>
              <a:t>Wat is </a:t>
            </a:r>
            <a:r>
              <a:rPr lang="en-US" sz="4400" dirty="0" err="1">
                <a:latin typeface="Calibri" panose="020F0502020204030204" pitchFamily="34" charset="0"/>
                <a:cs typeface="Calibri" panose="020F0502020204030204" pitchFamily="34" charset="0"/>
              </a:rPr>
              <a:t>genregulatie</a:t>
            </a:r>
            <a:r>
              <a:rPr lang="en-US" sz="4400" dirty="0">
                <a:latin typeface="Calibri" panose="020F0502020204030204" pitchFamily="34" charset="0"/>
                <a:cs typeface="Calibri" panose="020F0502020204030204" pitchFamily="34" charset="0"/>
              </a:rPr>
              <a:t>?</a:t>
            </a:r>
          </a:p>
        </p:txBody>
      </p:sp>
      <p:sp>
        <p:nvSpPr>
          <p:cNvPr id="3077" name="Text Box 5"/>
          <p:cNvSpPr txBox="1">
            <a:spLocks noChangeArrowheads="1"/>
          </p:cNvSpPr>
          <p:nvPr/>
        </p:nvSpPr>
        <p:spPr bwMode="auto">
          <a:xfrm>
            <a:off x="1497013" y="2695575"/>
            <a:ext cx="6673850" cy="762000"/>
          </a:xfrm>
          <a:prstGeom prst="rect">
            <a:avLst/>
          </a:prstGeom>
          <a:noFill/>
          <a:ln w="9525">
            <a:noFill/>
            <a:miter lim="800000"/>
            <a:headEnd/>
            <a:tailEnd/>
          </a:ln>
        </p:spPr>
        <p:txBody>
          <a:bodyPr>
            <a:spAutoFit/>
          </a:bodyPr>
          <a:lstStyle/>
          <a:p>
            <a:pPr>
              <a:spcBef>
                <a:spcPct val="50000"/>
              </a:spcBef>
            </a:pPr>
            <a:r>
              <a:rPr lang="en-US" sz="4400">
                <a:latin typeface="Calibri" panose="020F0502020204030204" pitchFamily="34" charset="0"/>
                <a:cs typeface="Calibri" panose="020F0502020204030204" pitchFamily="34" charset="0"/>
              </a:rPr>
              <a:t>Waarom genregulatie?</a:t>
            </a:r>
            <a:endParaRPr lang="nl-NL">
              <a:latin typeface="Calibri" panose="020F0502020204030204" pitchFamily="34" charset="0"/>
              <a:cs typeface="Calibri" panose="020F0502020204030204" pitchFamily="34" charset="0"/>
            </a:endParaRPr>
          </a:p>
        </p:txBody>
      </p:sp>
      <p:sp>
        <p:nvSpPr>
          <p:cNvPr id="3078" name="Text Box 6"/>
          <p:cNvSpPr txBox="1">
            <a:spLocks noChangeArrowheads="1"/>
          </p:cNvSpPr>
          <p:nvPr/>
        </p:nvSpPr>
        <p:spPr bwMode="auto">
          <a:xfrm>
            <a:off x="1497013" y="3716338"/>
            <a:ext cx="6780212" cy="762000"/>
          </a:xfrm>
          <a:prstGeom prst="rect">
            <a:avLst/>
          </a:prstGeom>
          <a:noFill/>
          <a:ln w="9525">
            <a:noFill/>
            <a:miter lim="800000"/>
            <a:headEnd/>
            <a:tailEnd/>
          </a:ln>
        </p:spPr>
        <p:txBody>
          <a:bodyPr>
            <a:spAutoFit/>
          </a:bodyPr>
          <a:lstStyle/>
          <a:p>
            <a:pPr>
              <a:spcBef>
                <a:spcPct val="50000"/>
              </a:spcBef>
            </a:pPr>
            <a:r>
              <a:rPr lang="en-US" sz="4400">
                <a:latin typeface="Calibri" panose="020F0502020204030204" pitchFamily="34" charset="0"/>
                <a:cs typeface="Calibri" panose="020F0502020204030204" pitchFamily="34" charset="0"/>
              </a:rPr>
              <a:t>Hoe werkt genregulatie?</a:t>
            </a:r>
            <a:endParaRPr lang="nl-NL">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7" grpId="0"/>
      <p:bldP spid="307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5"/>
          <p:cNvSpPr>
            <a:spLocks noChangeArrowheads="1"/>
          </p:cNvSpPr>
          <p:nvPr/>
        </p:nvSpPr>
        <p:spPr bwMode="auto">
          <a:xfrm>
            <a:off x="155575" y="3492500"/>
            <a:ext cx="8799513" cy="3178175"/>
          </a:xfrm>
          <a:prstGeom prst="rect">
            <a:avLst/>
          </a:prstGeom>
          <a:solidFill>
            <a:schemeClr val="bg1"/>
          </a:solidFill>
          <a:ln w="9525">
            <a:noFill/>
            <a:miter lim="800000"/>
            <a:headEnd/>
            <a:tailEnd/>
          </a:ln>
        </p:spPr>
        <p:txBody>
          <a:bodyPr wrap="none" anchor="ctr"/>
          <a:lstStyle/>
          <a:p>
            <a:endParaRPr lang="nl-NL"/>
          </a:p>
        </p:txBody>
      </p:sp>
      <p:pic>
        <p:nvPicPr>
          <p:cNvPr id="2" name="Afbeelding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125" y="360573"/>
            <a:ext cx="8546592" cy="3212592"/>
          </a:xfrm>
          <a:prstGeom prst="rect">
            <a:avLst/>
          </a:prstGeom>
        </p:spPr>
      </p:pic>
      <p:sp>
        <p:nvSpPr>
          <p:cNvPr id="6" name="Oval 5"/>
          <p:cNvSpPr/>
          <p:nvPr/>
        </p:nvSpPr>
        <p:spPr>
          <a:xfrm>
            <a:off x="781504" y="1895444"/>
            <a:ext cx="628650" cy="4286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Tekstvak 2"/>
          <p:cNvSpPr txBox="1"/>
          <p:nvPr/>
        </p:nvSpPr>
        <p:spPr>
          <a:xfrm>
            <a:off x="7241488" y="394990"/>
            <a:ext cx="1713600" cy="369332"/>
          </a:xfrm>
          <a:prstGeom prst="rect">
            <a:avLst/>
          </a:prstGeom>
          <a:noFill/>
        </p:spPr>
        <p:txBody>
          <a:bodyPr wrap="square" rtlCol="0">
            <a:spAutoFit/>
          </a:bodyPr>
          <a:lstStyle/>
          <a:p>
            <a:r>
              <a:rPr lang="nl-NL" b="1" dirty="0" err="1" smtClean="0">
                <a:solidFill>
                  <a:srgbClr val="FF6600"/>
                </a:solidFill>
                <a:latin typeface="Calibri" panose="020F0502020204030204" pitchFamily="34" charset="0"/>
                <a:cs typeface="Calibri" panose="020F0502020204030204" pitchFamily="34" charset="0"/>
              </a:rPr>
              <a:t>Lac</a:t>
            </a:r>
            <a:r>
              <a:rPr lang="nl-NL" b="1" dirty="0" smtClean="0">
                <a:solidFill>
                  <a:srgbClr val="FF6600"/>
                </a:solidFill>
                <a:latin typeface="Calibri" panose="020F0502020204030204" pitchFamily="34" charset="0"/>
                <a:cs typeface="Calibri" panose="020F0502020204030204" pitchFamily="34" charset="0"/>
              </a:rPr>
              <a:t> </a:t>
            </a:r>
            <a:r>
              <a:rPr lang="nl-NL" b="1" dirty="0" err="1" smtClean="0">
                <a:solidFill>
                  <a:srgbClr val="FF6600"/>
                </a:solidFill>
                <a:latin typeface="Calibri" panose="020F0502020204030204" pitchFamily="34" charset="0"/>
                <a:cs typeface="Calibri" panose="020F0502020204030204" pitchFamily="34" charset="0"/>
              </a:rPr>
              <a:t>operon</a:t>
            </a:r>
            <a:endParaRPr lang="nl-NL" b="1" dirty="0">
              <a:solidFill>
                <a:srgbClr val="FF6600"/>
              </a:solidFill>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389" y="234136"/>
            <a:ext cx="8546592" cy="6333744"/>
          </a:xfrm>
          <a:prstGeom prst="rect">
            <a:avLst/>
          </a:prstGeom>
        </p:spPr>
      </p:pic>
      <p:sp>
        <p:nvSpPr>
          <p:cNvPr id="21507" name="Text Box 5"/>
          <p:cNvSpPr txBox="1">
            <a:spLocks noChangeArrowheads="1"/>
          </p:cNvSpPr>
          <p:nvPr/>
        </p:nvSpPr>
        <p:spPr bwMode="auto">
          <a:xfrm>
            <a:off x="158200" y="5946775"/>
            <a:ext cx="4222750" cy="830997"/>
          </a:xfrm>
          <a:prstGeom prst="rect">
            <a:avLst/>
          </a:prstGeom>
          <a:solidFill>
            <a:schemeClr val="bg1"/>
          </a:solidFill>
          <a:ln w="9525">
            <a:noFill/>
            <a:miter lim="800000"/>
            <a:headEnd/>
            <a:tailEnd/>
          </a:ln>
        </p:spPr>
        <p:txBody>
          <a:bodyPr>
            <a:spAutoFit/>
          </a:bodyPr>
          <a:lstStyle/>
          <a:p>
            <a:pPr>
              <a:spcBef>
                <a:spcPct val="50000"/>
              </a:spcBef>
            </a:pPr>
            <a:r>
              <a:rPr lang="en-US" sz="2400" b="1" dirty="0" err="1">
                <a:solidFill>
                  <a:srgbClr val="FF6600"/>
                </a:solidFill>
                <a:latin typeface="Calibri" panose="020F0502020204030204" pitchFamily="34" charset="0"/>
                <a:cs typeface="Calibri" panose="020F0502020204030204" pitchFamily="34" charset="0"/>
              </a:rPr>
              <a:t>Cataboliet</a:t>
            </a:r>
            <a:r>
              <a:rPr lang="en-US" sz="2400" b="1" dirty="0">
                <a:solidFill>
                  <a:srgbClr val="FF6600"/>
                </a:solidFill>
                <a:latin typeface="Calibri" panose="020F0502020204030204" pitchFamily="34" charset="0"/>
                <a:cs typeface="Calibri" panose="020F0502020204030204" pitchFamily="34" charset="0"/>
              </a:rPr>
              <a:t> </a:t>
            </a:r>
            <a:r>
              <a:rPr lang="en-US" sz="2400" b="1" dirty="0" err="1">
                <a:solidFill>
                  <a:srgbClr val="FF6600"/>
                </a:solidFill>
                <a:latin typeface="Calibri" panose="020F0502020204030204" pitchFamily="34" charset="0"/>
                <a:cs typeface="Calibri" panose="020F0502020204030204" pitchFamily="34" charset="0"/>
              </a:rPr>
              <a:t>repressie</a:t>
            </a:r>
            <a:r>
              <a:rPr lang="en-US" sz="2400" b="1" dirty="0">
                <a:solidFill>
                  <a:srgbClr val="FF6600"/>
                </a:solidFill>
                <a:latin typeface="Calibri" panose="020F0502020204030204" pitchFamily="34" charset="0"/>
                <a:cs typeface="Calibri" panose="020F0502020204030204" pitchFamily="34" charset="0"/>
              </a:rPr>
              <a:t> van het </a:t>
            </a:r>
            <a:r>
              <a:rPr lang="en-US" sz="2400" b="1" i="1" dirty="0">
                <a:solidFill>
                  <a:srgbClr val="FF6600"/>
                </a:solidFill>
                <a:latin typeface="Calibri" panose="020F0502020204030204" pitchFamily="34" charset="0"/>
                <a:cs typeface="Calibri" panose="020F0502020204030204" pitchFamily="34" charset="0"/>
              </a:rPr>
              <a:t>lac</a:t>
            </a:r>
            <a:r>
              <a:rPr lang="en-US" sz="2400" b="1" dirty="0">
                <a:solidFill>
                  <a:srgbClr val="FF6600"/>
                </a:solidFill>
                <a:latin typeface="Calibri" panose="020F0502020204030204" pitchFamily="34" charset="0"/>
                <a:cs typeface="Calibri" panose="020F0502020204030204" pitchFamily="34" charset="0"/>
              </a:rPr>
              <a:t> </a:t>
            </a:r>
            <a:r>
              <a:rPr lang="en-US" sz="2400" b="1" dirty="0" smtClean="0">
                <a:solidFill>
                  <a:srgbClr val="FF6600"/>
                </a:solidFill>
                <a:latin typeface="Calibri" panose="020F0502020204030204" pitchFamily="34" charset="0"/>
                <a:cs typeface="Calibri" panose="020F0502020204030204" pitchFamily="34" charset="0"/>
              </a:rPr>
              <a:t>operon door </a:t>
            </a:r>
            <a:r>
              <a:rPr lang="en-US" sz="2400" b="1" dirty="0">
                <a:solidFill>
                  <a:srgbClr val="FF6600"/>
                </a:solidFill>
                <a:latin typeface="Calibri" panose="020F0502020204030204" pitchFamily="34" charset="0"/>
                <a:cs typeface="Calibri" panose="020F0502020204030204" pitchFamily="34" charset="0"/>
              </a:rPr>
              <a:t>glucose</a:t>
            </a:r>
            <a:endParaRPr lang="nl-NL" sz="2400" b="1" dirty="0">
              <a:solidFill>
                <a:srgbClr val="FF6600"/>
              </a:solidFill>
              <a:latin typeface="Calibri" panose="020F0502020204030204" pitchFamily="34" charset="0"/>
              <a:cs typeface="Calibri" panose="020F0502020204030204" pitchFamily="34" charset="0"/>
            </a:endParaRPr>
          </a:p>
        </p:txBody>
      </p:sp>
      <p:sp>
        <p:nvSpPr>
          <p:cNvPr id="5" name="Tekstvak 4"/>
          <p:cNvSpPr txBox="1"/>
          <p:nvPr/>
        </p:nvSpPr>
        <p:spPr>
          <a:xfrm>
            <a:off x="7241488" y="394990"/>
            <a:ext cx="1713600" cy="369332"/>
          </a:xfrm>
          <a:prstGeom prst="rect">
            <a:avLst/>
          </a:prstGeom>
          <a:noFill/>
        </p:spPr>
        <p:txBody>
          <a:bodyPr wrap="square" rtlCol="0">
            <a:spAutoFit/>
          </a:bodyPr>
          <a:lstStyle/>
          <a:p>
            <a:r>
              <a:rPr lang="nl-NL" b="1" dirty="0" err="1" smtClean="0">
                <a:solidFill>
                  <a:srgbClr val="FF6600"/>
                </a:solidFill>
                <a:latin typeface="Calibri" panose="020F0502020204030204" pitchFamily="34" charset="0"/>
                <a:cs typeface="Calibri" panose="020F0502020204030204" pitchFamily="34" charset="0"/>
              </a:rPr>
              <a:t>Lac</a:t>
            </a:r>
            <a:r>
              <a:rPr lang="nl-NL" b="1" dirty="0" smtClean="0">
                <a:solidFill>
                  <a:srgbClr val="FF6600"/>
                </a:solidFill>
                <a:latin typeface="Calibri" panose="020F0502020204030204" pitchFamily="34" charset="0"/>
                <a:cs typeface="Calibri" panose="020F0502020204030204" pitchFamily="34" charset="0"/>
              </a:rPr>
              <a:t> </a:t>
            </a:r>
            <a:r>
              <a:rPr lang="nl-NL" b="1" dirty="0" err="1" smtClean="0">
                <a:solidFill>
                  <a:srgbClr val="FF6600"/>
                </a:solidFill>
                <a:latin typeface="Calibri" panose="020F0502020204030204" pitchFamily="34" charset="0"/>
                <a:cs typeface="Calibri" panose="020F0502020204030204" pitchFamily="34" charset="0"/>
              </a:rPr>
              <a:t>operon</a:t>
            </a:r>
            <a:endParaRPr lang="nl-NL" b="1" dirty="0">
              <a:solidFill>
                <a:srgbClr val="FF6600"/>
              </a:solidFill>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4"/>
          <p:cNvSpPr txBox="1">
            <a:spLocks noChangeArrowheads="1"/>
          </p:cNvSpPr>
          <p:nvPr/>
        </p:nvSpPr>
        <p:spPr bwMode="auto">
          <a:xfrm>
            <a:off x="251013" y="260735"/>
            <a:ext cx="8731622" cy="2308324"/>
          </a:xfrm>
          <a:prstGeom prst="rect">
            <a:avLst/>
          </a:prstGeom>
          <a:noFill/>
          <a:ln w="9525">
            <a:noFill/>
            <a:miter lim="800000"/>
            <a:headEnd/>
            <a:tailEnd/>
          </a:ln>
        </p:spPr>
        <p:txBody>
          <a:bodyPr wrap="square">
            <a:spAutoFit/>
          </a:bodyPr>
          <a:lstStyle/>
          <a:p>
            <a:pPr>
              <a:spcBef>
                <a:spcPct val="50000"/>
              </a:spcBef>
            </a:pPr>
            <a:r>
              <a:rPr lang="en-US" sz="3600" b="1" dirty="0" err="1">
                <a:solidFill>
                  <a:srgbClr val="FF6600"/>
                </a:solidFill>
                <a:latin typeface="Calibri" panose="020F0502020204030204" pitchFamily="34" charset="0"/>
                <a:cs typeface="Calibri" panose="020F0502020204030204" pitchFamily="34" charset="0"/>
              </a:rPr>
              <a:t>Cataboliet</a:t>
            </a:r>
            <a:r>
              <a:rPr lang="en-US" sz="3600" b="1" dirty="0">
                <a:solidFill>
                  <a:srgbClr val="FF6600"/>
                </a:solidFill>
                <a:latin typeface="Calibri" panose="020F0502020204030204" pitchFamily="34" charset="0"/>
                <a:cs typeface="Calibri" panose="020F0502020204030204" pitchFamily="34" charset="0"/>
              </a:rPr>
              <a:t> </a:t>
            </a:r>
            <a:r>
              <a:rPr lang="en-US" sz="3600" b="1" dirty="0" err="1">
                <a:solidFill>
                  <a:srgbClr val="FF6600"/>
                </a:solidFill>
                <a:latin typeface="Calibri" panose="020F0502020204030204" pitchFamily="34" charset="0"/>
                <a:cs typeface="Calibri" panose="020F0502020204030204" pitchFamily="34" charset="0"/>
              </a:rPr>
              <a:t>repressie</a:t>
            </a:r>
            <a:endParaRPr lang="en-US" sz="3600" b="1" dirty="0">
              <a:solidFill>
                <a:srgbClr val="FF6600"/>
              </a:solidFill>
              <a:latin typeface="Calibri" panose="020F0502020204030204" pitchFamily="34" charset="0"/>
              <a:cs typeface="Calibri" panose="020F0502020204030204" pitchFamily="34" charset="0"/>
            </a:endParaRPr>
          </a:p>
          <a:p>
            <a:pPr>
              <a:spcBef>
                <a:spcPct val="50000"/>
              </a:spcBef>
            </a:pPr>
            <a:endParaRPr lang="en-US" sz="2400" dirty="0" smtClean="0">
              <a:latin typeface="Calibri" panose="020F0502020204030204" pitchFamily="34" charset="0"/>
              <a:cs typeface="Calibri" panose="020F0502020204030204" pitchFamily="34" charset="0"/>
            </a:endParaRPr>
          </a:p>
          <a:p>
            <a:pPr>
              <a:spcBef>
                <a:spcPct val="50000"/>
              </a:spcBef>
            </a:pPr>
            <a:r>
              <a:rPr lang="en-US" sz="2400" dirty="0" smtClean="0">
                <a:latin typeface="Calibri" panose="020F0502020204030204" pitchFamily="34" charset="0"/>
                <a:cs typeface="Calibri" panose="020F0502020204030204" pitchFamily="34" charset="0"/>
              </a:rPr>
              <a:t>[</a:t>
            </a:r>
            <a:r>
              <a:rPr lang="en-US" sz="2400" dirty="0" err="1">
                <a:latin typeface="Calibri" panose="020F0502020204030204" pitchFamily="34" charset="0"/>
                <a:cs typeface="Calibri" panose="020F0502020204030204" pitchFamily="34" charset="0"/>
              </a:rPr>
              <a:t>Glc</a:t>
            </a:r>
            <a:r>
              <a:rPr lang="en-US" sz="2400" dirty="0">
                <a:latin typeface="Calibri" panose="020F0502020204030204" pitchFamily="34" charset="0"/>
                <a:cs typeface="Calibri" panose="020F0502020204030204" pitchFamily="34" charset="0"/>
              </a:rPr>
              <a:t>] </a:t>
            </a:r>
            <a:r>
              <a:rPr lang="en-US" sz="2400" dirty="0" smtClean="0">
                <a:latin typeface="Calibri" panose="020F0502020204030204" pitchFamily="34" charset="0"/>
                <a:cs typeface="Calibri" panose="020F0502020204030204" pitchFamily="34" charset="0"/>
              </a:rPr>
              <a:t>↑  </a:t>
            </a:r>
            <a:r>
              <a:rPr lang="en-US" sz="2400" dirty="0" smtClean="0">
                <a:latin typeface="Calibri" panose="020F0502020204030204" pitchFamily="34" charset="0"/>
                <a:cs typeface="Calibri" panose="020F0502020204030204" pitchFamily="34" charset="0"/>
                <a:sym typeface="Wingdings" pitchFamily="2" charset="2"/>
              </a:rPr>
              <a:t>  </a:t>
            </a:r>
            <a:r>
              <a:rPr lang="en-US" sz="2400" dirty="0" err="1" smtClean="0">
                <a:latin typeface="Calibri" panose="020F0502020204030204" pitchFamily="34" charset="0"/>
                <a:cs typeface="Calibri" panose="020F0502020204030204" pitchFamily="34" charset="0"/>
                <a:sym typeface="Wingdings" pitchFamily="2" charset="2"/>
              </a:rPr>
              <a:t>adenyl</a:t>
            </a:r>
            <a:r>
              <a:rPr lang="en-US" sz="2400" dirty="0" smtClean="0">
                <a:latin typeface="Calibri" panose="020F0502020204030204" pitchFamily="34" charset="0"/>
                <a:cs typeface="Calibri" panose="020F0502020204030204" pitchFamily="34" charset="0"/>
                <a:sym typeface="Wingdings" pitchFamily="2" charset="2"/>
              </a:rPr>
              <a:t> cyclase act. </a:t>
            </a:r>
            <a:r>
              <a:rPr lang="en-US" sz="2400" dirty="0">
                <a:latin typeface="Calibri" panose="020F0502020204030204" pitchFamily="34" charset="0"/>
                <a:cs typeface="Calibri" panose="020F0502020204030204" pitchFamily="34" charset="0"/>
              </a:rPr>
              <a:t>↓</a:t>
            </a:r>
            <a:r>
              <a:rPr lang="en-US" sz="2400" dirty="0" smtClean="0">
                <a:latin typeface="Calibri" panose="020F0502020204030204" pitchFamily="34" charset="0"/>
                <a:cs typeface="Calibri" panose="020F0502020204030204" pitchFamily="34" charset="0"/>
                <a:sym typeface="Wingdings" pitchFamily="2" charset="2"/>
              </a:rPr>
              <a:t>    [</a:t>
            </a:r>
            <a:r>
              <a:rPr lang="en-US" sz="2400" dirty="0" err="1" smtClean="0">
                <a:latin typeface="Calibri" panose="020F0502020204030204" pitchFamily="34" charset="0"/>
                <a:cs typeface="Calibri" panose="020F0502020204030204" pitchFamily="34" charset="0"/>
                <a:sym typeface="Wingdings" pitchFamily="2" charset="2"/>
              </a:rPr>
              <a:t>cAMP</a:t>
            </a:r>
            <a:r>
              <a:rPr lang="en-US" sz="2400" dirty="0" smtClean="0">
                <a:latin typeface="Calibri" panose="020F0502020204030204" pitchFamily="34" charset="0"/>
                <a:cs typeface="Calibri" panose="020F0502020204030204" pitchFamily="34" charset="0"/>
                <a:sym typeface="Wingdings" pitchFamily="2" charset="2"/>
              </a:rPr>
              <a:t>] </a:t>
            </a:r>
            <a:r>
              <a:rPr lang="en-US" sz="2400" dirty="0">
                <a:latin typeface="Calibri" panose="020F0502020204030204" pitchFamily="34" charset="0"/>
                <a:cs typeface="Calibri" panose="020F0502020204030204" pitchFamily="34" charset="0"/>
              </a:rPr>
              <a:t>↓</a:t>
            </a:r>
            <a:r>
              <a:rPr lang="en-US" sz="2400" dirty="0" smtClean="0">
                <a:latin typeface="Calibri" panose="020F0502020204030204" pitchFamily="34" charset="0"/>
                <a:cs typeface="Calibri" panose="020F0502020204030204" pitchFamily="34" charset="0"/>
                <a:sym typeface="Wingdings" pitchFamily="2" charset="2"/>
              </a:rPr>
              <a:t>    </a:t>
            </a:r>
            <a:r>
              <a:rPr lang="en-US" sz="2400" i="1" dirty="0" smtClean="0">
                <a:latin typeface="Calibri" panose="020F0502020204030204" pitchFamily="34" charset="0"/>
                <a:cs typeface="Calibri" panose="020F0502020204030204" pitchFamily="34" charset="0"/>
                <a:sym typeface="Wingdings" pitchFamily="2" charset="2"/>
              </a:rPr>
              <a:t>lac </a:t>
            </a:r>
            <a:r>
              <a:rPr lang="en-US" sz="2400" dirty="0" err="1" smtClean="0">
                <a:latin typeface="Calibri" panose="020F0502020204030204" pitchFamily="34" charset="0"/>
                <a:cs typeface="Calibri" panose="020F0502020204030204" pitchFamily="34" charset="0"/>
                <a:sym typeface="Wingdings" pitchFamily="2" charset="2"/>
              </a:rPr>
              <a:t>expressie</a:t>
            </a:r>
            <a:r>
              <a:rPr lang="en-US" sz="2400" i="1" dirty="0" smtClean="0">
                <a:latin typeface="Calibri" panose="020F0502020204030204" pitchFamily="34" charset="0"/>
                <a:cs typeface="Calibri" panose="020F0502020204030204" pitchFamily="34" charset="0"/>
                <a:sym typeface="Wingdings" pitchFamily="2" charset="2"/>
              </a:rPr>
              <a:t> </a:t>
            </a:r>
            <a:r>
              <a:rPr lang="en-US" sz="2400" dirty="0">
                <a:latin typeface="Calibri" panose="020F0502020204030204" pitchFamily="34" charset="0"/>
                <a:cs typeface="Calibri" panose="020F0502020204030204" pitchFamily="34" charset="0"/>
              </a:rPr>
              <a:t>↓ </a:t>
            </a:r>
            <a:endParaRPr lang="en-US" sz="2400" dirty="0" smtClean="0">
              <a:latin typeface="Calibri" panose="020F0502020204030204" pitchFamily="34" charset="0"/>
              <a:cs typeface="Calibri" panose="020F0502020204030204" pitchFamily="34" charset="0"/>
            </a:endParaRPr>
          </a:p>
          <a:p>
            <a:pPr>
              <a:spcBef>
                <a:spcPct val="50000"/>
              </a:spcBef>
            </a:pPr>
            <a:r>
              <a:rPr lang="en-US" sz="2400" dirty="0" smtClean="0">
                <a:latin typeface="Calibri" panose="020F0502020204030204" pitchFamily="34" charset="0"/>
                <a:cs typeface="Calibri" panose="020F0502020204030204" pitchFamily="34" charset="0"/>
              </a:rPr>
              <a:t>[</a:t>
            </a:r>
            <a:r>
              <a:rPr lang="en-US" sz="2400" dirty="0" err="1">
                <a:latin typeface="Calibri" panose="020F0502020204030204" pitchFamily="34" charset="0"/>
                <a:cs typeface="Calibri" panose="020F0502020204030204" pitchFamily="34" charset="0"/>
              </a:rPr>
              <a:t>Glc</a:t>
            </a:r>
            <a:r>
              <a:rPr lang="en-US" sz="2400" dirty="0">
                <a:latin typeface="Calibri" panose="020F0502020204030204" pitchFamily="34" charset="0"/>
                <a:cs typeface="Calibri" panose="020F0502020204030204" pitchFamily="34" charset="0"/>
              </a:rPr>
              <a:t>] ↓ </a:t>
            </a:r>
            <a:r>
              <a:rPr lang="en-US" sz="2400" dirty="0" smtClean="0">
                <a:latin typeface="Calibri" panose="020F0502020204030204" pitchFamily="34" charset="0"/>
                <a:cs typeface="Calibri" panose="020F0502020204030204" pitchFamily="34" charset="0"/>
              </a:rPr>
              <a:t> </a:t>
            </a:r>
            <a:r>
              <a:rPr lang="en-US" sz="2400" dirty="0" smtClean="0">
                <a:latin typeface="Calibri" panose="020F0502020204030204" pitchFamily="34" charset="0"/>
                <a:cs typeface="Calibri" panose="020F0502020204030204" pitchFamily="34" charset="0"/>
                <a:sym typeface="Wingdings" pitchFamily="2" charset="2"/>
              </a:rPr>
              <a:t>  </a:t>
            </a:r>
            <a:r>
              <a:rPr lang="en-US" sz="2400" dirty="0" err="1" smtClean="0">
                <a:latin typeface="Calibri" panose="020F0502020204030204" pitchFamily="34" charset="0"/>
                <a:cs typeface="Calibri" panose="020F0502020204030204" pitchFamily="34" charset="0"/>
                <a:sym typeface="Wingdings" pitchFamily="2" charset="2"/>
              </a:rPr>
              <a:t>adenyl</a:t>
            </a:r>
            <a:r>
              <a:rPr lang="en-US" sz="2400" dirty="0" smtClean="0">
                <a:latin typeface="Calibri" panose="020F0502020204030204" pitchFamily="34" charset="0"/>
                <a:cs typeface="Calibri" panose="020F0502020204030204" pitchFamily="34" charset="0"/>
                <a:sym typeface="Wingdings" pitchFamily="2" charset="2"/>
              </a:rPr>
              <a:t> cyclase act. </a:t>
            </a:r>
            <a:r>
              <a:rPr lang="en-US" sz="2400" dirty="0" smtClean="0">
                <a:latin typeface="Calibri" panose="020F0502020204030204" pitchFamily="34" charset="0"/>
                <a:cs typeface="Calibri" panose="020F0502020204030204" pitchFamily="34" charset="0"/>
              </a:rPr>
              <a:t>↑  </a:t>
            </a:r>
            <a:r>
              <a:rPr lang="en-US" sz="2400" dirty="0" smtClean="0">
                <a:latin typeface="Calibri" panose="020F0502020204030204" pitchFamily="34" charset="0"/>
                <a:cs typeface="Calibri" panose="020F0502020204030204" pitchFamily="34" charset="0"/>
                <a:sym typeface="Wingdings" pitchFamily="2" charset="2"/>
              </a:rPr>
              <a:t>  [</a:t>
            </a:r>
            <a:r>
              <a:rPr lang="en-US" sz="2400" dirty="0" err="1" smtClean="0">
                <a:latin typeface="Calibri" panose="020F0502020204030204" pitchFamily="34" charset="0"/>
                <a:cs typeface="Calibri" panose="020F0502020204030204" pitchFamily="34" charset="0"/>
                <a:sym typeface="Wingdings" pitchFamily="2" charset="2"/>
              </a:rPr>
              <a:t>cAMP</a:t>
            </a:r>
            <a:r>
              <a:rPr lang="en-US" sz="2400" dirty="0" smtClean="0">
                <a:latin typeface="Calibri" panose="020F0502020204030204" pitchFamily="34" charset="0"/>
                <a:cs typeface="Calibri" panose="020F0502020204030204" pitchFamily="34" charset="0"/>
                <a:sym typeface="Wingdings" pitchFamily="2" charset="2"/>
              </a:rPr>
              <a:t>] </a:t>
            </a:r>
            <a:r>
              <a:rPr lang="en-US" sz="2400" dirty="0">
                <a:latin typeface="Calibri" panose="020F0502020204030204" pitchFamily="34" charset="0"/>
                <a:cs typeface="Calibri" panose="020F0502020204030204" pitchFamily="34" charset="0"/>
              </a:rPr>
              <a:t>↑</a:t>
            </a:r>
            <a:r>
              <a:rPr lang="en-US" sz="2400" dirty="0" smtClean="0">
                <a:latin typeface="Calibri" panose="020F0502020204030204" pitchFamily="34" charset="0"/>
                <a:cs typeface="Calibri" panose="020F0502020204030204" pitchFamily="34" charset="0"/>
                <a:sym typeface="Wingdings" pitchFamily="2" charset="2"/>
              </a:rPr>
              <a:t>    </a:t>
            </a:r>
            <a:r>
              <a:rPr lang="en-US" sz="2400" i="1" dirty="0" smtClean="0">
                <a:latin typeface="Calibri" panose="020F0502020204030204" pitchFamily="34" charset="0"/>
                <a:cs typeface="Calibri" panose="020F0502020204030204" pitchFamily="34" charset="0"/>
                <a:sym typeface="Wingdings" pitchFamily="2" charset="2"/>
              </a:rPr>
              <a:t>lac </a:t>
            </a:r>
            <a:r>
              <a:rPr lang="en-US" sz="2400" dirty="0" err="1" smtClean="0">
                <a:latin typeface="Calibri" panose="020F0502020204030204" pitchFamily="34" charset="0"/>
                <a:cs typeface="Calibri" panose="020F0502020204030204" pitchFamily="34" charset="0"/>
                <a:sym typeface="Wingdings" pitchFamily="2" charset="2"/>
              </a:rPr>
              <a:t>expressie</a:t>
            </a:r>
            <a:r>
              <a:rPr lang="en-US" sz="2400" i="1" dirty="0" smtClean="0">
                <a:latin typeface="Calibri" panose="020F0502020204030204" pitchFamily="34" charset="0"/>
                <a:cs typeface="Calibri" panose="020F0502020204030204" pitchFamily="34" charset="0"/>
                <a:sym typeface="Wingdings" pitchFamily="2" charset="2"/>
              </a:rPr>
              <a:t> </a:t>
            </a:r>
            <a:r>
              <a:rPr lang="en-US" sz="2400" dirty="0">
                <a:latin typeface="Calibri" panose="020F0502020204030204" pitchFamily="34" charset="0"/>
                <a:cs typeface="Calibri" panose="020F0502020204030204" pitchFamily="34" charset="0"/>
              </a:rPr>
              <a:t>↑</a:t>
            </a:r>
          </a:p>
        </p:txBody>
      </p:sp>
      <p:grpSp>
        <p:nvGrpSpPr>
          <p:cNvPr id="2" name="Groep 1"/>
          <p:cNvGrpSpPr/>
          <p:nvPr/>
        </p:nvGrpSpPr>
        <p:grpSpPr>
          <a:xfrm>
            <a:off x="2187388" y="3415553"/>
            <a:ext cx="4401670" cy="2829160"/>
            <a:chOff x="7488638" y="1557725"/>
            <a:chExt cx="5840963" cy="3933646"/>
          </a:xfrm>
        </p:grpSpPr>
        <p:grpSp>
          <p:nvGrpSpPr>
            <p:cNvPr id="3" name="Groep 2"/>
            <p:cNvGrpSpPr/>
            <p:nvPr/>
          </p:nvGrpSpPr>
          <p:grpSpPr>
            <a:xfrm>
              <a:off x="7488638" y="2043953"/>
              <a:ext cx="5840963" cy="3447418"/>
              <a:chOff x="4674636" y="3489102"/>
              <a:chExt cx="4282752" cy="2442305"/>
            </a:xfrm>
          </p:grpSpPr>
          <p:pic>
            <p:nvPicPr>
              <p:cNvPr id="4" name="Afbeelding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4636" y="3489102"/>
                <a:ext cx="4170659" cy="2442305"/>
              </a:xfrm>
              <a:prstGeom prst="rect">
                <a:avLst/>
              </a:prstGeom>
            </p:spPr>
          </p:pic>
          <p:sp>
            <p:nvSpPr>
              <p:cNvPr id="5" name="Oval 1"/>
              <p:cNvSpPr/>
              <p:nvPr/>
            </p:nvSpPr>
            <p:spPr>
              <a:xfrm>
                <a:off x="7585788" y="5626359"/>
                <a:ext cx="1371600" cy="305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6" name="Line 5"/>
            <p:cNvSpPr>
              <a:spLocks noChangeShapeType="1"/>
            </p:cNvSpPr>
            <p:nvPr/>
          </p:nvSpPr>
          <p:spPr bwMode="auto">
            <a:xfrm flipH="1">
              <a:off x="10199117" y="2207107"/>
              <a:ext cx="5603" cy="1067010"/>
            </a:xfrm>
            <a:prstGeom prst="line">
              <a:avLst/>
            </a:prstGeom>
            <a:noFill/>
            <a:ln w="28575">
              <a:solidFill>
                <a:srgbClr val="FF0000"/>
              </a:solidFill>
              <a:round/>
              <a:headEnd/>
              <a:tailEnd/>
            </a:ln>
          </p:spPr>
          <p:txBody>
            <a:bodyPr/>
            <a:lstStyle/>
            <a:p>
              <a:endParaRPr lang="nl-NL"/>
            </a:p>
          </p:txBody>
        </p:sp>
        <p:sp>
          <p:nvSpPr>
            <p:cNvPr id="7" name="Line 6"/>
            <p:cNvSpPr>
              <a:spLocks noChangeShapeType="1"/>
            </p:cNvSpPr>
            <p:nvPr/>
          </p:nvSpPr>
          <p:spPr bwMode="auto">
            <a:xfrm flipV="1">
              <a:off x="10026082" y="3274115"/>
              <a:ext cx="346075" cy="0"/>
            </a:xfrm>
            <a:prstGeom prst="line">
              <a:avLst/>
            </a:prstGeom>
            <a:noFill/>
            <a:ln w="28575">
              <a:solidFill>
                <a:srgbClr val="FF0000"/>
              </a:solidFill>
              <a:round/>
              <a:headEnd/>
              <a:tailEnd/>
            </a:ln>
          </p:spPr>
          <p:txBody>
            <a:bodyPr/>
            <a:lstStyle/>
            <a:p>
              <a:endParaRPr lang="nl-NL"/>
            </a:p>
          </p:txBody>
        </p:sp>
        <p:sp>
          <p:nvSpPr>
            <p:cNvPr id="8" name="Tekstvak 7"/>
            <p:cNvSpPr txBox="1"/>
            <p:nvPr/>
          </p:nvSpPr>
          <p:spPr>
            <a:xfrm>
              <a:off x="9663923" y="1557725"/>
              <a:ext cx="1478871" cy="369332"/>
            </a:xfrm>
            <a:prstGeom prst="rect">
              <a:avLst/>
            </a:prstGeom>
            <a:noFill/>
          </p:spPr>
          <p:txBody>
            <a:bodyPr wrap="square" rtlCol="0">
              <a:spAutoFit/>
            </a:bodyPr>
            <a:lstStyle/>
            <a:p>
              <a:r>
                <a:rPr lang="en-US" b="1" dirty="0" smtClean="0">
                  <a:latin typeface="Calibri" panose="020F0502020204030204" pitchFamily="34" charset="0"/>
                  <a:cs typeface="Calibri" panose="020F0502020204030204" pitchFamily="34" charset="0"/>
                  <a:sym typeface="Wingdings" pitchFamily="2" charset="2"/>
                </a:rPr>
                <a:t>Glucose</a:t>
              </a:r>
              <a:endParaRPr lang="en-US" b="1" dirty="0">
                <a:latin typeface="Calibri" panose="020F0502020204030204" pitchFamily="34" charset="0"/>
                <a:cs typeface="Calibri" panose="020F0502020204030204" pitchFamily="34" charset="0"/>
                <a:sym typeface="Wingdings" pitchFamily="2" charset="2"/>
              </a:endParaRPr>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322263" y="316988"/>
            <a:ext cx="8505213" cy="646331"/>
          </a:xfrm>
          <a:prstGeom prst="rect">
            <a:avLst/>
          </a:prstGeom>
          <a:noFill/>
          <a:ln w="9525">
            <a:noFill/>
            <a:miter lim="800000"/>
            <a:headEnd/>
            <a:tailEnd/>
          </a:ln>
        </p:spPr>
        <p:txBody>
          <a:bodyPr wrap="square">
            <a:spAutoFit/>
          </a:bodyPr>
          <a:lstStyle/>
          <a:p>
            <a:pPr>
              <a:spcBef>
                <a:spcPct val="50000"/>
              </a:spcBef>
            </a:pPr>
            <a:r>
              <a:rPr lang="nl-NL" sz="3600" b="1" dirty="0" smtClean="0">
                <a:solidFill>
                  <a:srgbClr val="FF6600"/>
                </a:solidFill>
                <a:latin typeface="Calibri" panose="020F0502020204030204" pitchFamily="34" charset="0"/>
                <a:cs typeface="Calibri" panose="020F0502020204030204" pitchFamily="34" charset="0"/>
              </a:rPr>
              <a:t>De </a:t>
            </a:r>
            <a:r>
              <a:rPr lang="nl-NL" sz="3600" b="1" dirty="0" err="1" smtClean="0">
                <a:solidFill>
                  <a:srgbClr val="FF6600"/>
                </a:solidFill>
                <a:latin typeface="Calibri" panose="020F0502020204030204" pitchFamily="34" charset="0"/>
                <a:cs typeface="Calibri" panose="020F0502020204030204" pitchFamily="34" charset="0"/>
              </a:rPr>
              <a:t>regulatoire</a:t>
            </a:r>
            <a:r>
              <a:rPr lang="nl-NL" sz="3600" b="1" dirty="0" smtClean="0">
                <a:solidFill>
                  <a:srgbClr val="FF6600"/>
                </a:solidFill>
                <a:latin typeface="Calibri" panose="020F0502020204030204" pitchFamily="34" charset="0"/>
                <a:cs typeface="Calibri" panose="020F0502020204030204" pitchFamily="34" charset="0"/>
              </a:rPr>
              <a:t> </a:t>
            </a:r>
            <a:r>
              <a:rPr lang="nl-NL" sz="3600" b="1" dirty="0">
                <a:solidFill>
                  <a:srgbClr val="FF6600"/>
                </a:solidFill>
                <a:latin typeface="Calibri" panose="020F0502020204030204" pitchFamily="34" charset="0"/>
                <a:cs typeface="Calibri" panose="020F0502020204030204" pitchFamily="34" charset="0"/>
              </a:rPr>
              <a:t>gebieden van </a:t>
            </a:r>
            <a:r>
              <a:rPr lang="nl-NL" sz="3600" b="1" dirty="0" smtClean="0">
                <a:solidFill>
                  <a:srgbClr val="FF6600"/>
                </a:solidFill>
                <a:latin typeface="Calibri" panose="020F0502020204030204" pitchFamily="34" charset="0"/>
                <a:cs typeface="Calibri" panose="020F0502020204030204" pitchFamily="34" charset="0"/>
              </a:rPr>
              <a:t>het </a:t>
            </a:r>
            <a:r>
              <a:rPr lang="nl-NL" sz="3600" b="1" dirty="0" err="1" smtClean="0">
                <a:solidFill>
                  <a:srgbClr val="FF6600"/>
                </a:solidFill>
                <a:latin typeface="Calibri" panose="020F0502020204030204" pitchFamily="34" charset="0"/>
                <a:cs typeface="Calibri" panose="020F0502020204030204" pitchFamily="34" charset="0"/>
              </a:rPr>
              <a:t>lac-operon</a:t>
            </a:r>
            <a:endParaRPr lang="nl-NL" sz="3600" b="1" dirty="0">
              <a:solidFill>
                <a:srgbClr val="FF6600"/>
              </a:solidFill>
              <a:latin typeface="Calibri" panose="020F0502020204030204" pitchFamily="34" charset="0"/>
              <a:cs typeface="Calibri" panose="020F0502020204030204" pitchFamily="34" charset="0"/>
            </a:endParaRPr>
          </a:p>
        </p:txBody>
      </p:sp>
      <p:pic>
        <p:nvPicPr>
          <p:cNvPr id="23555" name="Picture 3" descr="16_10"/>
          <p:cNvPicPr>
            <a:picLocks noChangeAspect="1" noChangeArrowheads="1"/>
          </p:cNvPicPr>
          <p:nvPr/>
        </p:nvPicPr>
        <p:blipFill rotWithShape="1">
          <a:blip r:embed="rId2" cstate="print"/>
          <a:srcRect b="6375"/>
          <a:stretch/>
        </p:blipFill>
        <p:spPr bwMode="auto">
          <a:xfrm>
            <a:off x="322263" y="1913988"/>
            <a:ext cx="8420100" cy="279868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0926" y="162640"/>
            <a:ext cx="4133088" cy="6583680"/>
          </a:xfrm>
          <a:prstGeom prst="rect">
            <a:avLst/>
          </a:prstGeom>
        </p:spPr>
      </p:pic>
      <p:sp>
        <p:nvSpPr>
          <p:cNvPr id="5" name="Text Box 2"/>
          <p:cNvSpPr txBox="1">
            <a:spLocks noChangeArrowheads="1"/>
          </p:cNvSpPr>
          <p:nvPr/>
        </p:nvSpPr>
        <p:spPr bwMode="auto">
          <a:xfrm>
            <a:off x="295113" y="408571"/>
            <a:ext cx="3411723" cy="2477601"/>
          </a:xfrm>
          <a:prstGeom prst="rect">
            <a:avLst/>
          </a:prstGeom>
          <a:noFill/>
          <a:ln w="9525">
            <a:noFill/>
            <a:miter lim="800000"/>
            <a:headEnd/>
            <a:tailEnd/>
          </a:ln>
        </p:spPr>
        <p:txBody>
          <a:bodyPr wrap="square">
            <a:spAutoFit/>
          </a:bodyPr>
          <a:lstStyle/>
          <a:p>
            <a:pPr>
              <a:spcBef>
                <a:spcPct val="50000"/>
              </a:spcBef>
            </a:pPr>
            <a:r>
              <a:rPr lang="nl-NL" sz="3200" b="1" dirty="0" smtClean="0">
                <a:solidFill>
                  <a:srgbClr val="FF6600"/>
                </a:solidFill>
                <a:latin typeface="Calibri" panose="020F0502020204030204" pitchFamily="34" charset="0"/>
                <a:cs typeface="Calibri" panose="020F0502020204030204" pitchFamily="34" charset="0"/>
              </a:rPr>
              <a:t>Model voor de ‘</a:t>
            </a:r>
            <a:r>
              <a:rPr lang="nl-NL" sz="3200" b="1" dirty="0" err="1" smtClean="0">
                <a:solidFill>
                  <a:srgbClr val="FF6600"/>
                </a:solidFill>
                <a:latin typeface="Calibri" panose="020F0502020204030204" pitchFamily="34" charset="0"/>
                <a:cs typeface="Calibri" panose="020F0502020204030204" pitchFamily="34" charset="0"/>
              </a:rPr>
              <a:t>repression</a:t>
            </a:r>
            <a:r>
              <a:rPr lang="nl-NL" sz="3200" b="1" dirty="0" smtClean="0">
                <a:solidFill>
                  <a:srgbClr val="FF6600"/>
                </a:solidFill>
                <a:latin typeface="Calibri" panose="020F0502020204030204" pitchFamily="34" charset="0"/>
                <a:cs typeface="Calibri" panose="020F0502020204030204" pitchFamily="34" charset="0"/>
              </a:rPr>
              <a:t> loop’ </a:t>
            </a:r>
          </a:p>
          <a:p>
            <a:pPr>
              <a:spcBef>
                <a:spcPct val="50000"/>
              </a:spcBef>
            </a:pPr>
            <a:r>
              <a:rPr lang="nl-NL" sz="2600" dirty="0" err="1" smtClean="0">
                <a:latin typeface="Calibri" panose="020F0502020204030204" pitchFamily="34" charset="0"/>
                <a:cs typeface="Calibri" panose="020F0502020204030204" pitchFamily="34" charset="0"/>
              </a:rPr>
              <a:t>Repressor</a:t>
            </a:r>
            <a:r>
              <a:rPr lang="nl-NL" sz="2600" dirty="0" smtClean="0">
                <a:latin typeface="Calibri" panose="020F0502020204030204" pitchFamily="34" charset="0"/>
                <a:cs typeface="Calibri" panose="020F0502020204030204" pitchFamily="34" charset="0"/>
              </a:rPr>
              <a:t> </a:t>
            </a:r>
            <a:r>
              <a:rPr lang="nl-NL" sz="2600" dirty="0" smtClean="0">
                <a:latin typeface="Calibri" panose="020F0502020204030204" pitchFamily="34" charset="0"/>
                <a:cs typeface="Calibri" panose="020F0502020204030204" pitchFamily="34" charset="0"/>
              </a:rPr>
              <a:t>tetrameer gebonden aan O</a:t>
            </a:r>
            <a:r>
              <a:rPr lang="nl-NL" sz="2600" baseline="-25000" dirty="0" smtClean="0">
                <a:latin typeface="Calibri" panose="020F0502020204030204" pitchFamily="34" charset="0"/>
                <a:cs typeface="Calibri" panose="020F0502020204030204" pitchFamily="34" charset="0"/>
              </a:rPr>
              <a:t>3</a:t>
            </a:r>
            <a:r>
              <a:rPr lang="nl-NL" sz="2600" dirty="0" smtClean="0">
                <a:latin typeface="Calibri" panose="020F0502020204030204" pitchFamily="34" charset="0"/>
                <a:cs typeface="Calibri" panose="020F0502020204030204" pitchFamily="34" charset="0"/>
              </a:rPr>
              <a:t> en </a:t>
            </a:r>
            <a:r>
              <a:rPr lang="nl-NL" sz="2600" dirty="0" smtClean="0">
                <a:latin typeface="Calibri" panose="020F0502020204030204" pitchFamily="34" charset="0"/>
                <a:cs typeface="Calibri" panose="020F0502020204030204" pitchFamily="34" charset="0"/>
              </a:rPr>
              <a:t>O</a:t>
            </a:r>
            <a:r>
              <a:rPr lang="nl-NL" sz="2600" baseline="-25000" dirty="0" smtClean="0">
                <a:latin typeface="Calibri" panose="020F0502020204030204" pitchFamily="34" charset="0"/>
                <a:cs typeface="Calibri" panose="020F0502020204030204" pitchFamily="34" charset="0"/>
              </a:rPr>
              <a:t>1 </a:t>
            </a:r>
            <a:r>
              <a:rPr lang="nl-NL" sz="2600" dirty="0" smtClean="0">
                <a:latin typeface="Calibri" panose="020F0502020204030204" pitchFamily="34" charset="0"/>
                <a:cs typeface="Calibri" panose="020F0502020204030204" pitchFamily="34" charset="0"/>
              </a:rPr>
              <a:t>(roze), CAP (blauw)</a:t>
            </a:r>
            <a:endParaRPr lang="nl-NL" sz="2600" dirty="0">
              <a:latin typeface="Calibri" panose="020F0502020204030204" pitchFamily="34" charset="0"/>
              <a:cs typeface="Calibri" panose="020F0502020204030204" pitchFamily="34" charset="0"/>
            </a:endParaRPr>
          </a:p>
        </p:txBody>
      </p:sp>
      <p:pic>
        <p:nvPicPr>
          <p:cNvPr id="4" name="Picture 3" descr="16_10"/>
          <p:cNvPicPr>
            <a:picLocks noChangeAspect="1" noChangeArrowheads="1"/>
          </p:cNvPicPr>
          <p:nvPr/>
        </p:nvPicPr>
        <p:blipFill rotWithShape="1">
          <a:blip r:embed="rId3" cstate="print"/>
          <a:srcRect b="6375"/>
          <a:stretch/>
        </p:blipFill>
        <p:spPr bwMode="auto">
          <a:xfrm>
            <a:off x="202686" y="3784112"/>
            <a:ext cx="3724795" cy="123805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370" name="Group 2"/>
          <p:cNvGraphicFramePr>
            <a:graphicFrameLocks noGrp="1"/>
          </p:cNvGraphicFramePr>
          <p:nvPr>
            <p:extLst>
              <p:ext uri="{D42A27DB-BD31-4B8C-83A1-F6EECF244321}">
                <p14:modId xmlns:p14="http://schemas.microsoft.com/office/powerpoint/2010/main" val="2327937385"/>
              </p:ext>
            </p:extLst>
          </p:nvPr>
        </p:nvGraphicFramePr>
        <p:xfrm>
          <a:off x="614363" y="1563688"/>
          <a:ext cx="7783512" cy="2854960"/>
        </p:xfrm>
        <a:graphic>
          <a:graphicData uri="http://schemas.openxmlformats.org/drawingml/2006/table">
            <a:tbl>
              <a:tblPr/>
              <a:tblGrid>
                <a:gridCol w="1660525">
                  <a:extLst>
                    <a:ext uri="{9D8B030D-6E8A-4147-A177-3AD203B41FA5}">
                      <a16:colId xmlns:a16="http://schemas.microsoft.com/office/drawing/2014/main" val="20000"/>
                    </a:ext>
                  </a:extLst>
                </a:gridCol>
                <a:gridCol w="1728787">
                  <a:extLst>
                    <a:ext uri="{9D8B030D-6E8A-4147-A177-3AD203B41FA5}">
                      <a16:colId xmlns:a16="http://schemas.microsoft.com/office/drawing/2014/main" val="20001"/>
                    </a:ext>
                  </a:extLst>
                </a:gridCol>
                <a:gridCol w="1974850">
                  <a:extLst>
                    <a:ext uri="{9D8B030D-6E8A-4147-A177-3AD203B41FA5}">
                      <a16:colId xmlns:a16="http://schemas.microsoft.com/office/drawing/2014/main" val="20002"/>
                    </a:ext>
                  </a:extLst>
                </a:gridCol>
                <a:gridCol w="2419350">
                  <a:extLst>
                    <a:ext uri="{9D8B030D-6E8A-4147-A177-3AD203B41FA5}">
                      <a16:colId xmlns:a16="http://schemas.microsoft.com/office/drawing/2014/main" val="20003"/>
                    </a:ext>
                  </a:extLst>
                </a:gridCol>
              </a:tblGrid>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Genotype (= </a:t>
                      </a:r>
                      <a:r>
                        <a:rPr kumimoji="0" lang="en-US" sz="2400" b="0" i="0" u="none" strike="noStrike" cap="none" normalizeH="0" baseline="0" dirty="0" err="1" smtClean="0">
                          <a:ln>
                            <a:noFill/>
                          </a:ln>
                          <a:solidFill>
                            <a:schemeClr val="tx1"/>
                          </a:solidFill>
                          <a:effectLst/>
                          <a:latin typeface="Calibri" panose="020F0502020204030204" pitchFamily="34" charset="0"/>
                          <a:cs typeface="Calibri" panose="020F0502020204030204" pitchFamily="34" charset="0"/>
                        </a:rPr>
                        <a:t>wildtype</a:t>
                      </a:r>
                      <a:r>
                        <a:rPr kumimoji="0" lang="en-US" sz="24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a:t>
                      </a:r>
                      <a:endParaRPr kumimoji="0" lang="nl-NL" sz="24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 lactose</a:t>
                      </a: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 glucose</a:t>
                      </a: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Functioneel lacZ gemaakt?</a:t>
                      </a: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I</a:t>
                      </a:r>
                      <a:r>
                        <a:rPr kumimoji="0" lang="en-US" sz="24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a:t>
                      </a:r>
                      <a:r>
                        <a:rPr kumimoji="0" lang="en-US"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O</a:t>
                      </a:r>
                      <a:r>
                        <a:rPr kumimoji="0" lang="en-US" sz="24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a:t>
                      </a:r>
                      <a:r>
                        <a:rPr kumimoji="0" lang="en-US"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Z</a:t>
                      </a:r>
                      <a:r>
                        <a:rPr kumimoji="0" lang="en-US" sz="24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a:t>
                      </a:r>
                      <a:endParaRPr kumimoji="0" lang="nl-NL" sz="24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a:t>
                      </a: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a:t>
                      </a: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I</a:t>
                      </a:r>
                      <a:r>
                        <a:rPr kumimoji="0" lang="en-US" sz="24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a:t>
                      </a:r>
                      <a:r>
                        <a:rPr kumimoji="0" lang="en-US"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O</a:t>
                      </a:r>
                      <a:r>
                        <a:rPr kumimoji="0" lang="en-US" sz="24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a:t>
                      </a:r>
                      <a:r>
                        <a:rPr kumimoji="0" lang="en-US"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Z</a:t>
                      </a:r>
                      <a:r>
                        <a:rPr kumimoji="0" lang="en-US" sz="24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a:t>
                      </a:r>
                      <a:endParaRPr kumimoji="0" lang="nl-NL" sz="24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a:t>
                      </a: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a:t>
                      </a: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I</a:t>
                      </a:r>
                      <a:r>
                        <a:rPr kumimoji="0" lang="en-US" sz="24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a:t>
                      </a:r>
                      <a:r>
                        <a:rPr kumimoji="0" lang="en-US"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O</a:t>
                      </a:r>
                      <a:r>
                        <a:rPr kumimoji="0" lang="en-US" sz="24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a:t>
                      </a:r>
                      <a:r>
                        <a:rPr kumimoji="0" lang="en-US"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Z</a:t>
                      </a:r>
                      <a:r>
                        <a:rPr kumimoji="0" lang="en-US" sz="24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a:t>
                      </a:r>
                      <a:endParaRPr kumimoji="0" lang="nl-NL" sz="24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a:t>
                      </a: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a:t>
                      </a: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I</a:t>
                      </a:r>
                      <a:r>
                        <a:rPr kumimoji="0" lang="en-US" sz="2400" b="0" i="0" u="none" strike="noStrike" cap="none" normalizeH="0" baseline="30000" dirty="0" smtClean="0">
                          <a:ln>
                            <a:noFill/>
                          </a:ln>
                          <a:solidFill>
                            <a:schemeClr val="tx1"/>
                          </a:solidFill>
                          <a:effectLst/>
                          <a:latin typeface="Calibri" panose="020F0502020204030204" pitchFamily="34" charset="0"/>
                          <a:cs typeface="Calibri" panose="020F0502020204030204" pitchFamily="34" charset="0"/>
                        </a:rPr>
                        <a:t>+</a:t>
                      </a:r>
                      <a:r>
                        <a:rPr kumimoji="0" lang="en-US" sz="24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O</a:t>
                      </a:r>
                      <a:r>
                        <a:rPr kumimoji="0" lang="en-US" sz="2400" b="0" i="0" u="none" strike="noStrike" cap="none" normalizeH="0" baseline="30000" dirty="0" smtClean="0">
                          <a:ln>
                            <a:noFill/>
                          </a:ln>
                          <a:solidFill>
                            <a:schemeClr val="tx1"/>
                          </a:solidFill>
                          <a:effectLst/>
                          <a:latin typeface="Calibri" panose="020F0502020204030204" pitchFamily="34" charset="0"/>
                          <a:cs typeface="Calibri" panose="020F0502020204030204" pitchFamily="34" charset="0"/>
                        </a:rPr>
                        <a:t>+</a:t>
                      </a:r>
                      <a:r>
                        <a:rPr kumimoji="0" lang="en-US" sz="24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Z</a:t>
                      </a:r>
                      <a:r>
                        <a:rPr kumimoji="0" lang="en-US" sz="2400" b="0" i="0" u="none" strike="noStrike" cap="none" normalizeH="0" baseline="30000" dirty="0" smtClean="0">
                          <a:ln>
                            <a:noFill/>
                          </a:ln>
                          <a:solidFill>
                            <a:schemeClr val="tx1"/>
                          </a:solidFill>
                          <a:effectLst/>
                          <a:latin typeface="Calibri" panose="020F0502020204030204" pitchFamily="34" charset="0"/>
                          <a:cs typeface="Calibri" panose="020F0502020204030204" pitchFamily="34" charset="0"/>
                        </a:rPr>
                        <a:t>+</a:t>
                      </a:r>
                      <a:endParaRPr kumimoji="0" lang="nl-NL" sz="2400" b="0" i="0" u="none" strike="noStrike" cap="none" normalizeH="0" baseline="30000" dirty="0" smtClean="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a:t>
                      </a: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a:t>
                      </a: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nl-NL" sz="24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5634" name="Text Box 35"/>
          <p:cNvSpPr txBox="1">
            <a:spLocks noChangeArrowheads="1"/>
          </p:cNvSpPr>
          <p:nvPr/>
        </p:nvSpPr>
        <p:spPr bwMode="auto">
          <a:xfrm>
            <a:off x="1365250" y="700088"/>
            <a:ext cx="6223000" cy="584775"/>
          </a:xfrm>
          <a:prstGeom prst="rect">
            <a:avLst/>
          </a:prstGeom>
          <a:noFill/>
          <a:ln w="9525">
            <a:noFill/>
            <a:miter lim="800000"/>
            <a:headEnd/>
            <a:tailEnd/>
          </a:ln>
        </p:spPr>
        <p:txBody>
          <a:bodyPr>
            <a:spAutoFit/>
          </a:bodyPr>
          <a:lstStyle/>
          <a:p>
            <a:pPr algn="ctr">
              <a:spcBef>
                <a:spcPct val="50000"/>
              </a:spcBef>
            </a:pPr>
            <a:r>
              <a:rPr lang="en-US" sz="3200" b="1" i="1" dirty="0" err="1" smtClean="0">
                <a:solidFill>
                  <a:srgbClr val="FF6600"/>
                </a:solidFill>
                <a:latin typeface="Calibri" panose="020F0502020204030204" pitchFamily="34" charset="0"/>
                <a:cs typeface="Calibri" panose="020F0502020204030204" pitchFamily="34" charset="0"/>
              </a:rPr>
              <a:t>Opdracht</a:t>
            </a:r>
            <a:endParaRPr lang="nl-NL" sz="3200" i="1" dirty="0">
              <a:solidFill>
                <a:srgbClr val="FF6600"/>
              </a:solidFill>
              <a:latin typeface="Calibri" panose="020F0502020204030204" pitchFamily="34" charset="0"/>
              <a:cs typeface="Calibri" panose="020F0502020204030204" pitchFamily="34" charset="0"/>
            </a:endParaRPr>
          </a:p>
        </p:txBody>
      </p:sp>
      <p:sp>
        <p:nvSpPr>
          <p:cNvPr id="2" name="Tekstvak 1"/>
          <p:cNvSpPr txBox="1"/>
          <p:nvPr/>
        </p:nvSpPr>
        <p:spPr>
          <a:xfrm>
            <a:off x="8513618" y="2376055"/>
            <a:ext cx="394855" cy="2062103"/>
          </a:xfrm>
          <a:prstGeom prst="rect">
            <a:avLst/>
          </a:prstGeom>
          <a:noFill/>
        </p:spPr>
        <p:txBody>
          <a:bodyPr wrap="square" rtlCol="0">
            <a:spAutoFit/>
          </a:bodyPr>
          <a:lstStyle/>
          <a:p>
            <a:r>
              <a:rPr lang="nl-NL" sz="3200" dirty="0" smtClean="0">
                <a:latin typeface="Calibri" panose="020F0502020204030204" pitchFamily="34" charset="0"/>
                <a:cs typeface="Calibri" panose="020F0502020204030204" pitchFamily="34" charset="0"/>
              </a:rPr>
              <a:t>1</a:t>
            </a:r>
          </a:p>
          <a:p>
            <a:r>
              <a:rPr lang="nl-NL" sz="3200" dirty="0" smtClean="0">
                <a:latin typeface="Calibri" panose="020F0502020204030204" pitchFamily="34" charset="0"/>
                <a:cs typeface="Calibri" panose="020F0502020204030204" pitchFamily="34" charset="0"/>
              </a:rPr>
              <a:t>2</a:t>
            </a:r>
          </a:p>
          <a:p>
            <a:r>
              <a:rPr lang="nl-NL" sz="3200" dirty="0" smtClean="0">
                <a:latin typeface="Calibri" panose="020F0502020204030204" pitchFamily="34" charset="0"/>
                <a:cs typeface="Calibri" panose="020F0502020204030204" pitchFamily="34" charset="0"/>
              </a:rPr>
              <a:t>3</a:t>
            </a:r>
          </a:p>
          <a:p>
            <a:r>
              <a:rPr lang="nl-NL" sz="3200" dirty="0" smtClean="0">
                <a:latin typeface="Calibri" panose="020F0502020204030204" pitchFamily="34" charset="0"/>
                <a:cs typeface="Calibri" panose="020F0502020204030204" pitchFamily="34" charset="0"/>
              </a:rPr>
              <a:t>4</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45" name="Group 65"/>
          <p:cNvGraphicFramePr>
            <a:graphicFrameLocks noGrp="1"/>
          </p:cNvGraphicFramePr>
          <p:nvPr>
            <p:extLst>
              <p:ext uri="{D42A27DB-BD31-4B8C-83A1-F6EECF244321}">
                <p14:modId xmlns:p14="http://schemas.microsoft.com/office/powerpoint/2010/main" val="4178960998"/>
              </p:ext>
            </p:extLst>
          </p:nvPr>
        </p:nvGraphicFramePr>
        <p:xfrm>
          <a:off x="614363" y="1563688"/>
          <a:ext cx="7783512" cy="2854960"/>
        </p:xfrm>
        <a:graphic>
          <a:graphicData uri="http://schemas.openxmlformats.org/drawingml/2006/table">
            <a:tbl>
              <a:tblPr/>
              <a:tblGrid>
                <a:gridCol w="1660525">
                  <a:extLst>
                    <a:ext uri="{9D8B030D-6E8A-4147-A177-3AD203B41FA5}">
                      <a16:colId xmlns:a16="http://schemas.microsoft.com/office/drawing/2014/main" val="20000"/>
                    </a:ext>
                  </a:extLst>
                </a:gridCol>
                <a:gridCol w="1728787">
                  <a:extLst>
                    <a:ext uri="{9D8B030D-6E8A-4147-A177-3AD203B41FA5}">
                      <a16:colId xmlns:a16="http://schemas.microsoft.com/office/drawing/2014/main" val="20001"/>
                    </a:ext>
                  </a:extLst>
                </a:gridCol>
                <a:gridCol w="1974850">
                  <a:extLst>
                    <a:ext uri="{9D8B030D-6E8A-4147-A177-3AD203B41FA5}">
                      <a16:colId xmlns:a16="http://schemas.microsoft.com/office/drawing/2014/main" val="20002"/>
                    </a:ext>
                  </a:extLst>
                </a:gridCol>
                <a:gridCol w="2419350">
                  <a:extLst>
                    <a:ext uri="{9D8B030D-6E8A-4147-A177-3AD203B41FA5}">
                      <a16:colId xmlns:a16="http://schemas.microsoft.com/office/drawing/2014/main" val="20003"/>
                    </a:ext>
                  </a:extLst>
                </a:gridCol>
              </a:tblGrid>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Genotype</a:t>
                      </a:r>
                      <a:endParaRPr kumimoji="0" lang="nl-NL" sz="24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 lactose</a:t>
                      </a: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 glucose</a:t>
                      </a: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Functioneel lacZ gemaakt?</a:t>
                      </a: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I</a:t>
                      </a:r>
                      <a:r>
                        <a:rPr kumimoji="0" lang="en-US" sz="24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a:t>
                      </a:r>
                      <a:r>
                        <a:rPr kumimoji="0" lang="en-US"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O</a:t>
                      </a:r>
                      <a:r>
                        <a:rPr kumimoji="0" lang="en-US" sz="24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a:t>
                      </a:r>
                      <a:r>
                        <a:rPr kumimoji="0" lang="en-US"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Z</a:t>
                      </a:r>
                      <a:r>
                        <a:rPr kumimoji="0" lang="en-US" sz="24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a:t>
                      </a:r>
                      <a:endParaRPr kumimoji="0" lang="nl-NL" sz="24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a:t>
                      </a: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a:t>
                      </a: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Nee</a:t>
                      </a: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I</a:t>
                      </a:r>
                      <a:r>
                        <a:rPr kumimoji="0" lang="en-US" sz="24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a:t>
                      </a:r>
                      <a:r>
                        <a:rPr kumimoji="0" lang="en-US"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O</a:t>
                      </a:r>
                      <a:r>
                        <a:rPr kumimoji="0" lang="en-US" sz="24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a:t>
                      </a:r>
                      <a:r>
                        <a:rPr kumimoji="0" lang="en-US"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Z</a:t>
                      </a:r>
                      <a:r>
                        <a:rPr kumimoji="0" lang="en-US" sz="24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a:t>
                      </a:r>
                      <a:endParaRPr kumimoji="0" lang="nl-NL" sz="24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a:t>
                      </a: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a:t>
                      </a: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Ja</a:t>
                      </a: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I</a:t>
                      </a:r>
                      <a:r>
                        <a:rPr kumimoji="0" lang="en-US" sz="24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a:t>
                      </a:r>
                      <a:r>
                        <a:rPr kumimoji="0" lang="en-US"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O</a:t>
                      </a:r>
                      <a:r>
                        <a:rPr kumimoji="0" lang="en-US" sz="24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a:t>
                      </a:r>
                      <a:r>
                        <a:rPr kumimoji="0" lang="en-US"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Z</a:t>
                      </a:r>
                      <a:r>
                        <a:rPr kumimoji="0" lang="en-US" sz="24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rPr>
                        <a:t>+</a:t>
                      </a:r>
                      <a:endParaRPr kumimoji="0" lang="nl-NL" sz="2400" b="0" i="0" u="none" strike="noStrike" cap="none" normalizeH="0" baseline="30000" smtClean="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a:t>
                      </a: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a:t>
                      </a: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Nee</a:t>
                      </a: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I</a:t>
                      </a:r>
                      <a:r>
                        <a:rPr kumimoji="0" lang="en-US" sz="2400" b="0" i="0" u="none" strike="noStrike" cap="none" normalizeH="0" baseline="30000" dirty="0" smtClean="0">
                          <a:ln>
                            <a:noFill/>
                          </a:ln>
                          <a:solidFill>
                            <a:schemeClr val="tx1"/>
                          </a:solidFill>
                          <a:effectLst/>
                          <a:latin typeface="Calibri" panose="020F0502020204030204" pitchFamily="34" charset="0"/>
                          <a:cs typeface="Calibri" panose="020F0502020204030204" pitchFamily="34" charset="0"/>
                        </a:rPr>
                        <a:t>+</a:t>
                      </a:r>
                      <a:r>
                        <a:rPr kumimoji="0" lang="en-US" sz="24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O</a:t>
                      </a:r>
                      <a:r>
                        <a:rPr kumimoji="0" lang="en-US" sz="2400" b="0" i="0" u="none" strike="noStrike" cap="none" normalizeH="0" baseline="30000" dirty="0" smtClean="0">
                          <a:ln>
                            <a:noFill/>
                          </a:ln>
                          <a:solidFill>
                            <a:schemeClr val="tx1"/>
                          </a:solidFill>
                          <a:effectLst/>
                          <a:latin typeface="Calibri" panose="020F0502020204030204" pitchFamily="34" charset="0"/>
                          <a:cs typeface="Calibri" panose="020F0502020204030204" pitchFamily="34" charset="0"/>
                        </a:rPr>
                        <a:t>+</a:t>
                      </a:r>
                      <a:r>
                        <a:rPr kumimoji="0" lang="en-US" sz="24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Z</a:t>
                      </a:r>
                      <a:r>
                        <a:rPr kumimoji="0" lang="en-US" sz="2400" b="0" i="0" u="none" strike="noStrike" cap="none" normalizeH="0" baseline="30000" dirty="0" smtClean="0">
                          <a:ln>
                            <a:noFill/>
                          </a:ln>
                          <a:solidFill>
                            <a:schemeClr val="tx1"/>
                          </a:solidFill>
                          <a:effectLst/>
                          <a:latin typeface="Calibri" panose="020F0502020204030204" pitchFamily="34" charset="0"/>
                          <a:cs typeface="Calibri" panose="020F0502020204030204" pitchFamily="34" charset="0"/>
                        </a:rPr>
                        <a:t>+</a:t>
                      </a:r>
                      <a:endParaRPr kumimoji="0" lang="nl-NL" sz="2400" b="0" i="0" u="none" strike="noStrike" cap="none" normalizeH="0" baseline="30000" dirty="0" smtClean="0">
                        <a:ln>
                          <a:noFill/>
                        </a:ln>
                        <a:solidFill>
                          <a:schemeClr val="tx1"/>
                        </a:solidFill>
                        <a:effectLst/>
                        <a:latin typeface="Calibri" panose="020F0502020204030204" pitchFamily="34" charset="0"/>
                        <a:cs typeface="Calibri" panose="020F050202020403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a:t>
                      </a: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rPr>
                        <a:t>+</a:t>
                      </a:r>
                      <a:endParaRPr kumimoji="0" lang="nl-NL" sz="2400" b="0" i="0" u="none" strike="noStrike" cap="none" normalizeH="0" baseline="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Nee</a:t>
                      </a:r>
                      <a:endParaRPr kumimoji="0" lang="nl-NL" sz="24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6658" name="Text Box 55"/>
          <p:cNvSpPr txBox="1">
            <a:spLocks noChangeArrowheads="1"/>
          </p:cNvSpPr>
          <p:nvPr/>
        </p:nvSpPr>
        <p:spPr bwMode="auto">
          <a:xfrm>
            <a:off x="1365250" y="700088"/>
            <a:ext cx="6223000" cy="584775"/>
          </a:xfrm>
          <a:prstGeom prst="rect">
            <a:avLst/>
          </a:prstGeom>
          <a:noFill/>
          <a:ln w="9525">
            <a:noFill/>
            <a:miter lim="800000"/>
            <a:headEnd/>
            <a:tailEnd/>
          </a:ln>
        </p:spPr>
        <p:txBody>
          <a:bodyPr>
            <a:spAutoFit/>
          </a:bodyPr>
          <a:lstStyle/>
          <a:p>
            <a:pPr algn="ctr">
              <a:spcBef>
                <a:spcPct val="50000"/>
              </a:spcBef>
            </a:pPr>
            <a:r>
              <a:rPr lang="en-US" sz="3200" b="1" i="1" dirty="0" err="1" smtClean="0">
                <a:solidFill>
                  <a:srgbClr val="FF6600"/>
                </a:solidFill>
                <a:latin typeface="Calibri" panose="020F0502020204030204" pitchFamily="34" charset="0"/>
                <a:cs typeface="Calibri" panose="020F0502020204030204" pitchFamily="34" charset="0"/>
              </a:rPr>
              <a:t>Opdracht</a:t>
            </a:r>
            <a:endParaRPr lang="nl-NL" sz="3200" i="1" dirty="0">
              <a:solidFill>
                <a:srgbClr val="FF6600"/>
              </a:solidFill>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extLst>
              <p:ext uri="{D42A27DB-BD31-4B8C-83A1-F6EECF244321}">
                <p14:modId xmlns:p14="http://schemas.microsoft.com/office/powerpoint/2010/main" val="2524731548"/>
              </p:ext>
            </p:extLst>
          </p:nvPr>
        </p:nvGraphicFramePr>
        <p:xfrm>
          <a:off x="2313438" y="66675"/>
          <a:ext cx="6032500" cy="6181725"/>
        </p:xfrm>
        <a:graphic>
          <a:graphicData uri="http://schemas.openxmlformats.org/presentationml/2006/ole">
            <mc:AlternateContent xmlns:mc="http://schemas.openxmlformats.org/markup-compatibility/2006">
              <mc:Choice xmlns:v="urn:schemas-microsoft-com:vml" Requires="v">
                <p:oleObj spid="_x0000_s3104" name="Photo Editor-foto" r:id="rId3" imgW="5372850" imgH="5504762" progId="MSPhotoEd.3">
                  <p:embed/>
                </p:oleObj>
              </mc:Choice>
              <mc:Fallback>
                <p:oleObj name="Photo Editor-foto" r:id="rId3" imgW="5372850" imgH="5504762" progId="MSPhotoEd.3">
                  <p:embed/>
                  <p:pic>
                    <p:nvPicPr>
                      <p:cNvPr id="102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3438" y="66675"/>
                        <a:ext cx="6032500" cy="618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7" name="Text Box 3"/>
          <p:cNvSpPr txBox="1">
            <a:spLocks noChangeArrowheads="1"/>
          </p:cNvSpPr>
          <p:nvPr/>
        </p:nvSpPr>
        <p:spPr bwMode="auto">
          <a:xfrm>
            <a:off x="859288" y="6223000"/>
            <a:ext cx="7504112" cy="336550"/>
          </a:xfrm>
          <a:prstGeom prst="rect">
            <a:avLst/>
          </a:prstGeom>
          <a:noFill/>
          <a:ln w="9525">
            <a:noFill/>
            <a:miter lim="800000"/>
            <a:headEnd/>
            <a:tailEnd/>
          </a:ln>
        </p:spPr>
        <p:txBody>
          <a:bodyPr>
            <a:spAutoFit/>
          </a:bodyPr>
          <a:lstStyle/>
          <a:p>
            <a:pPr>
              <a:spcBef>
                <a:spcPct val="50000"/>
              </a:spcBef>
              <a:tabLst>
                <a:tab pos="1884363" algn="l"/>
                <a:tab pos="3948113" algn="l"/>
                <a:tab pos="5832475" algn="l"/>
              </a:tabLst>
            </a:pPr>
            <a:r>
              <a:rPr lang="nl-NL" sz="1600" dirty="0">
                <a:latin typeface="Calibri" panose="020F0502020204030204" pitchFamily="34" charset="0"/>
              </a:rPr>
              <a:t>Field of interest:	Cellular </a:t>
            </a:r>
            <a:r>
              <a:rPr lang="nl-NL" sz="1600" dirty="0" err="1" smtClean="0">
                <a:latin typeface="Calibri" panose="020F0502020204030204" pitchFamily="34" charset="0"/>
              </a:rPr>
              <a:t>genetics</a:t>
            </a:r>
            <a:r>
              <a:rPr lang="nl-NL" sz="1600" dirty="0">
                <a:latin typeface="Calibri" panose="020F0502020204030204" pitchFamily="34" charset="0"/>
              </a:rPr>
              <a:t> </a:t>
            </a:r>
            <a:r>
              <a:rPr lang="nl-NL" sz="1600" dirty="0" smtClean="0">
                <a:latin typeface="Calibri" panose="020F0502020204030204" pitchFamily="34" charset="0"/>
              </a:rPr>
              <a:t>           </a:t>
            </a:r>
            <a:r>
              <a:rPr lang="nl-NL" sz="1600" dirty="0" err="1" smtClean="0">
                <a:latin typeface="Calibri" panose="020F0502020204030204" pitchFamily="34" charset="0"/>
              </a:rPr>
              <a:t>Microbiology</a:t>
            </a:r>
            <a:r>
              <a:rPr lang="nl-NL" sz="1600" dirty="0">
                <a:latin typeface="Calibri" panose="020F0502020204030204" pitchFamily="34" charset="0"/>
              </a:rPr>
              <a:t> </a:t>
            </a:r>
            <a:r>
              <a:rPr lang="nl-NL" sz="1600" dirty="0" smtClean="0">
                <a:latin typeface="Calibri" panose="020F0502020204030204" pitchFamily="34" charset="0"/>
              </a:rPr>
              <a:t>                Biochemistry</a:t>
            </a:r>
            <a:endParaRPr lang="nl-NL" sz="1600" dirty="0">
              <a:latin typeface="Calibri" panose="020F0502020204030204" pitchFamily="34" charset="0"/>
            </a:endParaRPr>
          </a:p>
        </p:txBody>
      </p:sp>
      <p:sp>
        <p:nvSpPr>
          <p:cNvPr id="1028" name="Rectangle 4"/>
          <p:cNvSpPr>
            <a:spLocks noChangeArrowheads="1"/>
          </p:cNvSpPr>
          <p:nvPr/>
        </p:nvSpPr>
        <p:spPr bwMode="auto">
          <a:xfrm>
            <a:off x="255588" y="2622927"/>
            <a:ext cx="2116137" cy="3139321"/>
          </a:xfrm>
          <a:prstGeom prst="rect">
            <a:avLst/>
          </a:prstGeom>
          <a:noFill/>
          <a:ln w="9525">
            <a:noFill/>
            <a:miter lim="800000"/>
            <a:headEnd/>
            <a:tailEnd/>
          </a:ln>
        </p:spPr>
        <p:txBody>
          <a:bodyPr anchor="ctr">
            <a:spAutoFit/>
          </a:bodyPr>
          <a:lstStyle/>
          <a:p>
            <a:r>
              <a:rPr lang="nl-NL" i="1" dirty="0" smtClean="0">
                <a:latin typeface="Calibri" panose="020F0502020204030204" pitchFamily="34" charset="0"/>
              </a:rPr>
              <a:t>“In </a:t>
            </a:r>
            <a:r>
              <a:rPr lang="nl-NL" i="1" dirty="0" err="1">
                <a:latin typeface="Calibri" panose="020F0502020204030204" pitchFamily="34" charset="0"/>
              </a:rPr>
              <a:t>describing</a:t>
            </a:r>
            <a:r>
              <a:rPr lang="nl-NL" i="1" dirty="0">
                <a:latin typeface="Calibri" panose="020F0502020204030204" pitchFamily="34" charset="0"/>
              </a:rPr>
              <a:t> </a:t>
            </a:r>
            <a:r>
              <a:rPr lang="nl-NL" i="1" dirty="0" err="1">
                <a:latin typeface="Calibri" panose="020F0502020204030204" pitchFamily="34" charset="0"/>
              </a:rPr>
              <a:t>genetic</a:t>
            </a:r>
            <a:r>
              <a:rPr lang="nl-NL" i="1" dirty="0">
                <a:latin typeface="Calibri" panose="020F0502020204030204" pitchFamily="34" charset="0"/>
              </a:rPr>
              <a:t> </a:t>
            </a:r>
            <a:r>
              <a:rPr lang="nl-NL" i="1" dirty="0" err="1">
                <a:latin typeface="Calibri" panose="020F0502020204030204" pitchFamily="34" charset="0"/>
              </a:rPr>
              <a:t>mechanisms</a:t>
            </a:r>
            <a:r>
              <a:rPr lang="nl-NL" i="1" dirty="0">
                <a:latin typeface="Calibri" panose="020F0502020204030204" pitchFamily="34" charset="0"/>
              </a:rPr>
              <a:t>, </a:t>
            </a:r>
            <a:r>
              <a:rPr lang="nl-NL" i="1" dirty="0" err="1">
                <a:latin typeface="Calibri" panose="020F0502020204030204" pitchFamily="34" charset="0"/>
              </a:rPr>
              <a:t>there</a:t>
            </a:r>
            <a:r>
              <a:rPr lang="nl-NL" i="1" dirty="0">
                <a:latin typeface="Calibri" panose="020F0502020204030204" pitchFamily="34" charset="0"/>
              </a:rPr>
              <a:t> is a </a:t>
            </a:r>
            <a:r>
              <a:rPr lang="nl-NL" i="1" dirty="0" err="1">
                <a:latin typeface="Calibri" panose="020F0502020204030204" pitchFamily="34" charset="0"/>
              </a:rPr>
              <a:t>choice</a:t>
            </a:r>
            <a:r>
              <a:rPr lang="nl-NL" i="1" dirty="0">
                <a:latin typeface="Calibri" panose="020F0502020204030204" pitchFamily="34" charset="0"/>
              </a:rPr>
              <a:t> </a:t>
            </a:r>
            <a:r>
              <a:rPr lang="nl-NL" i="1" dirty="0" err="1">
                <a:latin typeface="Calibri" panose="020F0502020204030204" pitchFamily="34" charset="0"/>
              </a:rPr>
              <a:t>between</a:t>
            </a:r>
            <a:r>
              <a:rPr lang="nl-NL" i="1" dirty="0">
                <a:latin typeface="Calibri" panose="020F0502020204030204" pitchFamily="34" charset="0"/>
              </a:rPr>
              <a:t> </a:t>
            </a:r>
            <a:r>
              <a:rPr lang="nl-NL" i="1" dirty="0" err="1">
                <a:latin typeface="Calibri" panose="020F0502020204030204" pitchFamily="34" charset="0"/>
              </a:rPr>
              <a:t>being</a:t>
            </a:r>
            <a:r>
              <a:rPr lang="nl-NL" i="1" dirty="0">
                <a:latin typeface="Calibri" panose="020F0502020204030204" pitchFamily="34" charset="0"/>
              </a:rPr>
              <a:t> inexact </a:t>
            </a:r>
            <a:r>
              <a:rPr lang="nl-NL" i="1" dirty="0" err="1">
                <a:latin typeface="Calibri" panose="020F0502020204030204" pitchFamily="34" charset="0"/>
              </a:rPr>
              <a:t>and</a:t>
            </a:r>
            <a:r>
              <a:rPr lang="nl-NL" i="1" dirty="0">
                <a:latin typeface="Calibri" panose="020F0502020204030204" pitchFamily="34" charset="0"/>
              </a:rPr>
              <a:t> </a:t>
            </a:r>
            <a:r>
              <a:rPr lang="nl-NL" i="1" dirty="0" err="1" smtClean="0">
                <a:latin typeface="Calibri" panose="020F0502020204030204" pitchFamily="34" charset="0"/>
              </a:rPr>
              <a:t>incomprehensible</a:t>
            </a:r>
            <a:r>
              <a:rPr lang="nl-NL" i="1" dirty="0" smtClean="0">
                <a:latin typeface="Calibri" panose="020F0502020204030204" pitchFamily="34" charset="0"/>
              </a:rPr>
              <a:t>“.</a:t>
            </a:r>
          </a:p>
          <a:p>
            <a:r>
              <a:rPr lang="nl-NL" i="1" dirty="0" smtClean="0">
                <a:latin typeface="Calibri" panose="020F0502020204030204" pitchFamily="34" charset="0"/>
              </a:rPr>
              <a:t> </a:t>
            </a:r>
            <a:endParaRPr lang="nl-NL" i="1" dirty="0">
              <a:latin typeface="Calibri" panose="020F0502020204030204" pitchFamily="34" charset="0"/>
            </a:endParaRPr>
          </a:p>
          <a:p>
            <a:r>
              <a:rPr lang="nl-NL" i="1" dirty="0" smtClean="0">
                <a:latin typeface="Calibri" panose="020F0502020204030204" pitchFamily="34" charset="0"/>
              </a:rPr>
              <a:t>“I </a:t>
            </a:r>
            <a:r>
              <a:rPr lang="nl-NL" i="1" dirty="0" err="1">
                <a:latin typeface="Calibri" panose="020F0502020204030204" pitchFamily="34" charset="0"/>
              </a:rPr>
              <a:t>shall</a:t>
            </a:r>
            <a:r>
              <a:rPr lang="nl-NL" i="1" dirty="0">
                <a:latin typeface="Calibri" panose="020F0502020204030204" pitchFamily="34" charset="0"/>
              </a:rPr>
              <a:t> </a:t>
            </a:r>
            <a:r>
              <a:rPr lang="nl-NL" i="1" dirty="0" err="1">
                <a:latin typeface="Calibri" panose="020F0502020204030204" pitchFamily="34" charset="0"/>
              </a:rPr>
              <a:t>try</a:t>
            </a:r>
            <a:r>
              <a:rPr lang="nl-NL" i="1" dirty="0">
                <a:latin typeface="Calibri" panose="020F0502020204030204" pitchFamily="34" charset="0"/>
              </a:rPr>
              <a:t> </a:t>
            </a:r>
            <a:r>
              <a:rPr lang="nl-NL" i="1" dirty="0" err="1">
                <a:latin typeface="Calibri" panose="020F0502020204030204" pitchFamily="34" charset="0"/>
              </a:rPr>
              <a:t>to</a:t>
            </a:r>
            <a:r>
              <a:rPr lang="nl-NL" i="1" dirty="0">
                <a:latin typeface="Calibri" panose="020F0502020204030204" pitchFamily="34" charset="0"/>
              </a:rPr>
              <a:t> </a:t>
            </a:r>
            <a:r>
              <a:rPr lang="nl-NL" i="1" dirty="0" err="1">
                <a:latin typeface="Calibri" panose="020F0502020204030204" pitchFamily="34" charset="0"/>
              </a:rPr>
              <a:t>be</a:t>
            </a:r>
            <a:r>
              <a:rPr lang="nl-NL" i="1" dirty="0">
                <a:latin typeface="Calibri" panose="020F0502020204030204" pitchFamily="34" charset="0"/>
              </a:rPr>
              <a:t> as inexact as </a:t>
            </a:r>
            <a:r>
              <a:rPr lang="nl-NL" i="1" dirty="0" err="1">
                <a:latin typeface="Calibri" panose="020F0502020204030204" pitchFamily="34" charset="0"/>
              </a:rPr>
              <a:t>conscience</a:t>
            </a:r>
            <a:r>
              <a:rPr lang="nl-NL" i="1" dirty="0">
                <a:latin typeface="Calibri" panose="020F0502020204030204" pitchFamily="34" charset="0"/>
              </a:rPr>
              <a:t> </a:t>
            </a:r>
            <a:r>
              <a:rPr lang="nl-NL" i="1" dirty="0" smtClean="0">
                <a:latin typeface="Calibri" panose="020F0502020204030204" pitchFamily="34" charset="0"/>
              </a:rPr>
              <a:t>permits”.</a:t>
            </a:r>
            <a:r>
              <a:rPr lang="nl-NL" i="1" dirty="0">
                <a:latin typeface="Calibri" panose="020F0502020204030204" pitchFamily="34" charset="0"/>
              </a:rPr>
              <a:t/>
            </a:r>
            <a:br>
              <a:rPr lang="nl-NL" i="1" dirty="0">
                <a:latin typeface="Calibri" panose="020F0502020204030204" pitchFamily="34" charset="0"/>
              </a:rPr>
            </a:br>
            <a:r>
              <a:rPr lang="nl-NL" i="1" dirty="0">
                <a:latin typeface="Calibri" panose="020F0502020204030204" pitchFamily="34" charset="0"/>
              </a:rPr>
              <a:t> </a:t>
            </a:r>
          </a:p>
        </p:txBody>
      </p:sp>
      <p:sp>
        <p:nvSpPr>
          <p:cNvPr id="1029" name="AutoShape 5"/>
          <p:cNvSpPr>
            <a:spLocks noChangeArrowheads="1"/>
          </p:cNvSpPr>
          <p:nvPr/>
        </p:nvSpPr>
        <p:spPr bwMode="auto">
          <a:xfrm>
            <a:off x="155575" y="2512800"/>
            <a:ext cx="2230438" cy="3110948"/>
          </a:xfrm>
          <a:prstGeom prst="wedgeRoundRectCallout">
            <a:avLst>
              <a:gd name="adj1" fmla="val 74556"/>
              <a:gd name="adj2" fmla="val -15106"/>
              <a:gd name="adj3" fmla="val 16667"/>
            </a:avLst>
          </a:prstGeom>
          <a:noFill/>
          <a:ln w="9525">
            <a:solidFill>
              <a:schemeClr val="tx1"/>
            </a:solidFill>
            <a:miter lim="800000"/>
            <a:headEnd/>
            <a:tailEnd/>
          </a:ln>
        </p:spPr>
        <p:txBody>
          <a:bodyPr/>
          <a:lstStyle/>
          <a:p>
            <a:pPr algn="ctr"/>
            <a:endParaRPr lang="nl-NL"/>
          </a:p>
        </p:txBody>
      </p:sp>
      <p:sp>
        <p:nvSpPr>
          <p:cNvPr id="6" name="Text Box 3"/>
          <p:cNvSpPr txBox="1">
            <a:spLocks noChangeArrowheads="1"/>
          </p:cNvSpPr>
          <p:nvPr/>
        </p:nvSpPr>
        <p:spPr bwMode="auto">
          <a:xfrm>
            <a:off x="2697164" y="5970200"/>
            <a:ext cx="937418" cy="276999"/>
          </a:xfrm>
          <a:prstGeom prst="rect">
            <a:avLst/>
          </a:prstGeom>
          <a:noFill/>
          <a:ln w="9525">
            <a:noFill/>
            <a:miter lim="800000"/>
            <a:headEnd/>
            <a:tailEnd/>
          </a:ln>
        </p:spPr>
        <p:txBody>
          <a:bodyPr wrap="square">
            <a:spAutoFit/>
          </a:bodyPr>
          <a:lstStyle/>
          <a:p>
            <a:pPr>
              <a:spcBef>
                <a:spcPct val="50000"/>
              </a:spcBef>
              <a:tabLst>
                <a:tab pos="1884363" algn="l"/>
                <a:tab pos="3948113" algn="l"/>
                <a:tab pos="5832475" algn="l"/>
              </a:tabLst>
            </a:pPr>
            <a:r>
              <a:rPr lang="nl-NL" sz="1200" dirty="0" smtClean="0">
                <a:latin typeface="Calibri" panose="020F0502020204030204" pitchFamily="34" charset="0"/>
              </a:rPr>
              <a:t>d. 2013</a:t>
            </a:r>
            <a:endParaRPr lang="nl-NL" sz="1200" dirty="0">
              <a:latin typeface="Calibri" panose="020F0502020204030204" pitchFamily="34" charset="0"/>
            </a:endParaRPr>
          </a:p>
        </p:txBody>
      </p:sp>
    </p:spTree>
    <p:extLst>
      <p:ext uri="{BB962C8B-B14F-4D97-AF65-F5344CB8AC3E}">
        <p14:creationId xmlns:p14="http://schemas.microsoft.com/office/powerpoint/2010/main" val="2902421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457199" y="383887"/>
            <a:ext cx="8314006" cy="2708434"/>
          </a:xfrm>
          <a:prstGeom prst="rect">
            <a:avLst/>
          </a:prstGeom>
          <a:noFill/>
          <a:ln w="9525">
            <a:noFill/>
            <a:miter lim="800000"/>
            <a:headEnd/>
            <a:tailEnd/>
          </a:ln>
        </p:spPr>
        <p:txBody>
          <a:bodyPr wrap="square">
            <a:spAutoFit/>
          </a:bodyPr>
          <a:lstStyle/>
          <a:p>
            <a:pPr>
              <a:spcBef>
                <a:spcPct val="50000"/>
              </a:spcBef>
            </a:pPr>
            <a:r>
              <a:rPr lang="nl-NL" sz="4000" b="1" dirty="0" err="1" smtClean="0">
                <a:solidFill>
                  <a:srgbClr val="FF6600"/>
                </a:solidFill>
                <a:latin typeface="Calibri" panose="020F0502020204030204" pitchFamily="34" charset="0"/>
                <a:cs typeface="Calibri" panose="020F0502020204030204" pitchFamily="34" charset="0"/>
              </a:rPr>
              <a:t>Lac</a:t>
            </a:r>
            <a:r>
              <a:rPr lang="nl-NL" sz="4000" b="1" dirty="0" smtClean="0">
                <a:solidFill>
                  <a:srgbClr val="FF6600"/>
                </a:solidFill>
                <a:latin typeface="Calibri" panose="020F0502020204030204" pitchFamily="34" charset="0"/>
                <a:cs typeface="Calibri" panose="020F0502020204030204" pitchFamily="34" charset="0"/>
              </a:rPr>
              <a:t> </a:t>
            </a:r>
            <a:r>
              <a:rPr lang="nl-NL" sz="4000" b="1" dirty="0" err="1" smtClean="0">
                <a:solidFill>
                  <a:srgbClr val="FF6600"/>
                </a:solidFill>
                <a:latin typeface="Calibri" panose="020F0502020204030204" pitchFamily="34" charset="0"/>
                <a:cs typeface="Calibri" panose="020F0502020204030204" pitchFamily="34" charset="0"/>
              </a:rPr>
              <a:t>operon</a:t>
            </a:r>
            <a:r>
              <a:rPr lang="nl-NL" sz="4000" b="1" dirty="0" smtClean="0">
                <a:solidFill>
                  <a:srgbClr val="FF6600"/>
                </a:solidFill>
                <a:latin typeface="Calibri" panose="020F0502020204030204" pitchFamily="34" charset="0"/>
                <a:cs typeface="Calibri" panose="020F0502020204030204" pitchFamily="34" charset="0"/>
              </a:rPr>
              <a:t> als tool </a:t>
            </a:r>
          </a:p>
          <a:p>
            <a:pPr>
              <a:spcBef>
                <a:spcPct val="50000"/>
              </a:spcBef>
            </a:pPr>
            <a:r>
              <a:rPr lang="nl-NL" sz="2600" dirty="0" err="1" smtClean="0">
                <a:latin typeface="Calibri" panose="020F0502020204030204" pitchFamily="34" charset="0"/>
                <a:cs typeface="Calibri" panose="020F0502020204030204" pitchFamily="34" charset="0"/>
              </a:rPr>
              <a:t>Lac</a:t>
            </a:r>
            <a:r>
              <a:rPr lang="nl-NL" sz="2600" dirty="0" smtClean="0">
                <a:latin typeface="Calibri" panose="020F0502020204030204" pitchFamily="34" charset="0"/>
                <a:cs typeface="Calibri" panose="020F0502020204030204" pitchFamily="34" charset="0"/>
              </a:rPr>
              <a:t> </a:t>
            </a:r>
            <a:r>
              <a:rPr lang="nl-NL" sz="2600" dirty="0" err="1" smtClean="0">
                <a:latin typeface="Calibri" panose="020F0502020204030204" pitchFamily="34" charset="0"/>
                <a:cs typeface="Calibri" panose="020F0502020204030204" pitchFamily="34" charset="0"/>
              </a:rPr>
              <a:t>operon</a:t>
            </a:r>
            <a:r>
              <a:rPr lang="nl-NL" sz="2600" dirty="0" smtClean="0">
                <a:latin typeface="Calibri" panose="020F0502020204030204" pitchFamily="34" charset="0"/>
                <a:cs typeface="Calibri" panose="020F0502020204030204" pitchFamily="34" charset="0"/>
              </a:rPr>
              <a:t> regulatie was 1 van de eerste beschreven gen regulatie systemen. </a:t>
            </a:r>
          </a:p>
          <a:p>
            <a:pPr>
              <a:spcBef>
                <a:spcPct val="50000"/>
              </a:spcBef>
            </a:pPr>
            <a:r>
              <a:rPr lang="nl-NL" sz="2600" dirty="0" smtClean="0">
                <a:latin typeface="Calibri" panose="020F0502020204030204" pitchFamily="34" charset="0"/>
                <a:cs typeface="Calibri" panose="020F0502020204030204" pitchFamily="34" charset="0"/>
              </a:rPr>
              <a:t>Daarna veel gebruikt in het lab als gereedschap (’tool’) in de moleculaire biologie.</a:t>
            </a:r>
            <a:endParaRPr lang="nl-NL" sz="2600" baseline="-25000" dirty="0">
              <a:latin typeface="Calibri" panose="020F0502020204030204" pitchFamily="34" charset="0"/>
              <a:cs typeface="Calibri" panose="020F0502020204030204" pitchFamily="34" charset="0"/>
            </a:endParaRPr>
          </a:p>
        </p:txBody>
      </p:sp>
      <p:grpSp>
        <p:nvGrpSpPr>
          <p:cNvPr id="3" name="Groep 2"/>
          <p:cNvGrpSpPr/>
          <p:nvPr/>
        </p:nvGrpSpPr>
        <p:grpSpPr>
          <a:xfrm>
            <a:off x="1934309" y="3257682"/>
            <a:ext cx="6337494" cy="3168873"/>
            <a:chOff x="2970445" y="3889650"/>
            <a:chExt cx="5301357" cy="2536905"/>
          </a:xfrm>
        </p:grpSpPr>
        <p:pic>
          <p:nvPicPr>
            <p:cNvPr id="4098" name="Picture 2" descr="Perel Gereedschapskoffer - 360 x 220 x 250 m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9285" y="3917696"/>
              <a:ext cx="3432517" cy="2508859"/>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5"/>
            <p:cNvGrpSpPr>
              <a:grpSpLocks/>
            </p:cNvGrpSpPr>
            <p:nvPr/>
          </p:nvGrpSpPr>
          <p:grpSpPr bwMode="auto">
            <a:xfrm>
              <a:off x="2970445" y="4325469"/>
              <a:ext cx="3894337" cy="2101084"/>
              <a:chOff x="1791" y="400"/>
              <a:chExt cx="2405" cy="1237"/>
            </a:xfrm>
          </p:grpSpPr>
          <p:pic>
            <p:nvPicPr>
              <p:cNvPr id="8" name="Picture 2" descr="16_01"/>
              <p:cNvPicPr>
                <a:picLocks noChangeAspect="1" noChangeArrowheads="1"/>
              </p:cNvPicPr>
              <p:nvPr/>
            </p:nvPicPr>
            <p:blipFill rotWithShape="1">
              <a:blip r:embed="rId3" cstate="print"/>
              <a:srcRect r="39077" b="36672"/>
              <a:stretch/>
            </p:blipFill>
            <p:spPr bwMode="auto">
              <a:xfrm rot="20793453">
                <a:off x="3223" y="400"/>
                <a:ext cx="973" cy="215"/>
              </a:xfrm>
              <a:prstGeom prst="rect">
                <a:avLst/>
              </a:prstGeom>
              <a:noFill/>
              <a:ln w="9525">
                <a:noFill/>
                <a:miter lim="800000"/>
                <a:headEnd/>
                <a:tailEnd/>
              </a:ln>
            </p:spPr>
          </p:pic>
          <p:sp>
            <p:nvSpPr>
              <p:cNvPr id="9" name="Rectangle 4"/>
              <p:cNvSpPr>
                <a:spLocks noChangeArrowheads="1"/>
              </p:cNvSpPr>
              <p:nvPr/>
            </p:nvSpPr>
            <p:spPr bwMode="auto">
              <a:xfrm>
                <a:off x="1791" y="1501"/>
                <a:ext cx="2178" cy="136"/>
              </a:xfrm>
              <a:prstGeom prst="rect">
                <a:avLst/>
              </a:prstGeom>
              <a:noFill/>
              <a:ln w="9525">
                <a:noFill/>
                <a:miter lim="800000"/>
                <a:headEnd/>
                <a:tailEnd/>
              </a:ln>
            </p:spPr>
            <p:txBody>
              <a:bodyPr wrap="none" anchor="ctr"/>
              <a:lstStyle/>
              <a:p>
                <a:endParaRPr lang="nl-NL"/>
              </a:p>
            </p:txBody>
          </p:sp>
        </p:grpSp>
        <p:pic>
          <p:nvPicPr>
            <p:cNvPr id="10" name="Picture 10" descr="16_04"/>
            <p:cNvPicPr>
              <a:picLocks noChangeAspect="1" noChangeArrowheads="1"/>
            </p:cNvPicPr>
            <p:nvPr/>
          </p:nvPicPr>
          <p:blipFill>
            <a:blip r:embed="rId4" cstate="print"/>
            <a:srcRect/>
            <a:stretch>
              <a:fillRect/>
            </a:stretch>
          </p:blipFill>
          <p:spPr bwMode="auto">
            <a:xfrm rot="20634937">
              <a:off x="7444305" y="4628253"/>
              <a:ext cx="411782" cy="275711"/>
            </a:xfrm>
            <a:prstGeom prst="rect">
              <a:avLst/>
            </a:prstGeom>
            <a:noFill/>
            <a:ln w="9525">
              <a:noFill/>
              <a:miter lim="800000"/>
              <a:headEnd/>
              <a:tailEnd/>
            </a:ln>
          </p:spPr>
        </p:pic>
        <p:pic>
          <p:nvPicPr>
            <p:cNvPr id="11" name="Picture 6" descr="X-Gal"/>
            <p:cNvPicPr>
              <a:picLocks noChangeAspect="1" noChangeArrowheads="1"/>
            </p:cNvPicPr>
            <p:nvPr/>
          </p:nvPicPr>
          <p:blipFill>
            <a:blip r:embed="rId5" cstate="print"/>
            <a:srcRect/>
            <a:stretch>
              <a:fillRect/>
            </a:stretch>
          </p:blipFill>
          <p:spPr bwMode="auto">
            <a:xfrm rot="20613999">
              <a:off x="6359195" y="4901205"/>
              <a:ext cx="392695" cy="310839"/>
            </a:xfrm>
            <a:prstGeom prst="rect">
              <a:avLst/>
            </a:prstGeom>
            <a:noFill/>
            <a:ln w="9525">
              <a:noFill/>
              <a:miter lim="800000"/>
              <a:headEnd/>
              <a:tailEnd/>
            </a:ln>
          </p:spPr>
        </p:pic>
        <p:pic>
          <p:nvPicPr>
            <p:cNvPr id="4100" name="Picture 4" descr="Blue-White Screening &amp; Protocols for Colony Selection | Sigma-Aldrich"/>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1533" b="100000" l="7000" r="93000"/>
                      </a14:imgEffect>
                    </a14:imgLayer>
                  </a14:imgProps>
                </a:ext>
                <a:ext uri="{28A0092B-C50C-407E-A947-70E740481C1C}">
                  <a14:useLocalDpi xmlns:a14="http://schemas.microsoft.com/office/drawing/2010/main" val="0"/>
                </a:ext>
              </a:extLst>
            </a:blip>
            <a:srcRect b="30597"/>
            <a:stretch/>
          </p:blipFill>
          <p:spPr bwMode="auto">
            <a:xfrm rot="20810875">
              <a:off x="5048720" y="3889650"/>
              <a:ext cx="866745" cy="52334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388899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3" name="Group 21"/>
          <p:cNvGrpSpPr>
            <a:grpSpLocks/>
          </p:cNvGrpSpPr>
          <p:nvPr/>
        </p:nvGrpSpPr>
        <p:grpSpPr bwMode="auto">
          <a:xfrm>
            <a:off x="320366" y="925928"/>
            <a:ext cx="4619625" cy="5653088"/>
            <a:chOff x="269" y="344"/>
            <a:chExt cx="2910" cy="3561"/>
          </a:xfrm>
        </p:grpSpPr>
        <p:grpSp>
          <p:nvGrpSpPr>
            <p:cNvPr id="10244" name="Group 2"/>
            <p:cNvGrpSpPr>
              <a:grpSpLocks/>
            </p:cNvGrpSpPr>
            <p:nvPr/>
          </p:nvGrpSpPr>
          <p:grpSpPr bwMode="auto">
            <a:xfrm>
              <a:off x="404" y="626"/>
              <a:ext cx="2510" cy="2858"/>
              <a:chOff x="2109" y="1797"/>
              <a:chExt cx="1637" cy="2361"/>
            </a:xfrm>
          </p:grpSpPr>
          <p:pic>
            <p:nvPicPr>
              <p:cNvPr id="10247" name="Picture 3" descr="16_02"/>
              <p:cNvPicPr>
                <a:picLocks noChangeAspect="1" noChangeArrowheads="1"/>
              </p:cNvPicPr>
              <p:nvPr/>
            </p:nvPicPr>
            <p:blipFill>
              <a:blip r:embed="rId3" cstate="print"/>
              <a:srcRect/>
              <a:stretch>
                <a:fillRect/>
              </a:stretch>
            </p:blipFill>
            <p:spPr bwMode="auto">
              <a:xfrm>
                <a:off x="2109" y="1797"/>
                <a:ext cx="1637" cy="2355"/>
              </a:xfrm>
              <a:prstGeom prst="rect">
                <a:avLst/>
              </a:prstGeom>
              <a:noFill/>
              <a:ln w="9525">
                <a:noFill/>
                <a:miter lim="800000"/>
                <a:headEnd/>
                <a:tailEnd/>
              </a:ln>
            </p:spPr>
          </p:pic>
          <p:sp>
            <p:nvSpPr>
              <p:cNvPr id="10248" name="Rectangle 4"/>
              <p:cNvSpPr>
                <a:spLocks noChangeArrowheads="1"/>
              </p:cNvSpPr>
              <p:nvPr/>
            </p:nvSpPr>
            <p:spPr bwMode="auto">
              <a:xfrm>
                <a:off x="2395" y="4067"/>
                <a:ext cx="1187" cy="91"/>
              </a:xfrm>
              <a:prstGeom prst="rect">
                <a:avLst/>
              </a:prstGeom>
              <a:solidFill>
                <a:schemeClr val="bg1"/>
              </a:solidFill>
              <a:ln w="9525">
                <a:noFill/>
                <a:miter lim="800000"/>
                <a:headEnd/>
                <a:tailEnd/>
              </a:ln>
            </p:spPr>
            <p:txBody>
              <a:bodyPr wrap="none" anchor="ctr"/>
              <a:lstStyle/>
              <a:p>
                <a:endParaRPr lang="nl-NL">
                  <a:latin typeface="Calibri" panose="020F0502020204030204" pitchFamily="34" charset="0"/>
                  <a:cs typeface="Calibri" panose="020F0502020204030204" pitchFamily="34" charset="0"/>
                </a:endParaRPr>
              </a:p>
            </p:txBody>
          </p:sp>
        </p:grpSp>
        <p:sp>
          <p:nvSpPr>
            <p:cNvPr id="10245" name="Rectangle 11"/>
            <p:cNvSpPr>
              <a:spLocks noChangeArrowheads="1"/>
            </p:cNvSpPr>
            <p:nvPr/>
          </p:nvSpPr>
          <p:spPr bwMode="auto">
            <a:xfrm>
              <a:off x="269" y="344"/>
              <a:ext cx="2910" cy="3561"/>
            </a:xfrm>
            <a:prstGeom prst="rect">
              <a:avLst/>
            </a:prstGeom>
            <a:noFill/>
            <a:ln w="19050">
              <a:solidFill>
                <a:schemeClr val="tx1"/>
              </a:solidFill>
              <a:miter lim="800000"/>
              <a:headEnd/>
              <a:tailEnd/>
            </a:ln>
          </p:spPr>
          <p:txBody>
            <a:bodyPr wrap="none" anchor="ctr"/>
            <a:lstStyle/>
            <a:p>
              <a:endParaRPr lang="nl-NL">
                <a:latin typeface="Calibri" panose="020F0502020204030204" pitchFamily="34" charset="0"/>
                <a:cs typeface="Calibri" panose="020F0502020204030204" pitchFamily="34" charset="0"/>
              </a:endParaRPr>
            </a:p>
          </p:txBody>
        </p:sp>
        <p:sp>
          <p:nvSpPr>
            <p:cNvPr id="10246" name="Oval 16"/>
            <p:cNvSpPr>
              <a:spLocks noChangeArrowheads="1"/>
            </p:cNvSpPr>
            <p:nvPr/>
          </p:nvSpPr>
          <p:spPr bwMode="auto">
            <a:xfrm>
              <a:off x="533" y="1842"/>
              <a:ext cx="1019" cy="313"/>
            </a:xfrm>
            <a:prstGeom prst="ellipse">
              <a:avLst/>
            </a:prstGeom>
            <a:noFill/>
            <a:ln w="38100">
              <a:solidFill>
                <a:srgbClr val="FF3300"/>
              </a:solidFill>
              <a:round/>
              <a:headEnd/>
              <a:tailEnd/>
            </a:ln>
          </p:spPr>
          <p:txBody>
            <a:bodyPr wrap="none" anchor="ctr"/>
            <a:lstStyle/>
            <a:p>
              <a:endParaRPr lang="nl-NL">
                <a:latin typeface="Calibri" panose="020F0502020204030204" pitchFamily="34" charset="0"/>
                <a:cs typeface="Calibri" panose="020F0502020204030204" pitchFamily="34" charset="0"/>
              </a:endParaRPr>
            </a:p>
          </p:txBody>
        </p:sp>
      </p:grpSp>
      <p:sp>
        <p:nvSpPr>
          <p:cNvPr id="3" name="Tekstvak 2"/>
          <p:cNvSpPr txBox="1"/>
          <p:nvPr/>
        </p:nvSpPr>
        <p:spPr>
          <a:xfrm>
            <a:off x="5220138" y="1174660"/>
            <a:ext cx="3499985" cy="3647152"/>
          </a:xfrm>
          <a:prstGeom prst="rect">
            <a:avLst/>
          </a:prstGeom>
          <a:noFill/>
        </p:spPr>
        <p:txBody>
          <a:bodyPr wrap="square" rtlCol="0">
            <a:spAutoFit/>
          </a:bodyPr>
          <a:lstStyle/>
          <a:p>
            <a:r>
              <a:rPr lang="nl-NL" sz="2100" dirty="0" smtClean="0">
                <a:latin typeface="Calibri" panose="020F0502020204030204" pitchFamily="34" charset="0"/>
                <a:cs typeface="Calibri" panose="020F0502020204030204" pitchFamily="34" charset="0"/>
              </a:rPr>
              <a:t>Wat is de natuurlijke </a:t>
            </a:r>
            <a:r>
              <a:rPr lang="nl-NL" sz="2100" dirty="0" err="1" smtClean="0">
                <a:latin typeface="Calibri" panose="020F0502020204030204" pitchFamily="34" charset="0"/>
                <a:cs typeface="Calibri" panose="020F0502020204030204" pitchFamily="34" charset="0"/>
              </a:rPr>
              <a:t>inducer</a:t>
            </a:r>
            <a:r>
              <a:rPr lang="nl-NL" sz="2100" dirty="0" smtClean="0">
                <a:latin typeface="Calibri" panose="020F0502020204030204" pitchFamily="34" charset="0"/>
                <a:cs typeface="Calibri" panose="020F0502020204030204" pitchFamily="34" charset="0"/>
              </a:rPr>
              <a:t> van </a:t>
            </a:r>
            <a:r>
              <a:rPr lang="nl-NL" sz="2100" dirty="0" err="1" smtClean="0">
                <a:latin typeface="Calibri" panose="020F0502020204030204" pitchFamily="34" charset="0"/>
                <a:cs typeface="Calibri" panose="020F0502020204030204" pitchFamily="34" charset="0"/>
              </a:rPr>
              <a:t>lacZ</a:t>
            </a:r>
            <a:r>
              <a:rPr lang="nl-NL" sz="2100" dirty="0" smtClean="0">
                <a:latin typeface="Calibri" panose="020F0502020204030204" pitchFamily="34" charset="0"/>
                <a:cs typeface="Calibri" panose="020F0502020204030204" pitchFamily="34" charset="0"/>
              </a:rPr>
              <a:t> (</a:t>
            </a:r>
            <a:r>
              <a:rPr lang="el-GR" sz="2100" dirty="0" smtClean="0">
                <a:latin typeface="Calibri" panose="020F0502020204030204" pitchFamily="34" charset="0"/>
                <a:cs typeface="Calibri" panose="020F0502020204030204" pitchFamily="34" charset="0"/>
              </a:rPr>
              <a:t>β</a:t>
            </a:r>
            <a:r>
              <a:rPr lang="nl-NL" sz="2100" dirty="0" smtClean="0">
                <a:latin typeface="Calibri" panose="020F0502020204030204" pitchFamily="34" charset="0"/>
                <a:cs typeface="Calibri" panose="020F0502020204030204" pitchFamily="34" charset="0"/>
              </a:rPr>
              <a:t>-</a:t>
            </a:r>
            <a:r>
              <a:rPr lang="nl-NL" sz="2100" dirty="0" err="1" smtClean="0">
                <a:latin typeface="Calibri" panose="020F0502020204030204" pitchFamily="34" charset="0"/>
                <a:cs typeface="Calibri" panose="020F0502020204030204" pitchFamily="34" charset="0"/>
              </a:rPr>
              <a:t>galactosidase</a:t>
            </a:r>
            <a:r>
              <a:rPr lang="nl-NL" sz="2100" dirty="0" smtClean="0">
                <a:latin typeface="Calibri" panose="020F0502020204030204" pitchFamily="34" charset="0"/>
                <a:cs typeface="Calibri" panose="020F0502020204030204" pitchFamily="34" charset="0"/>
              </a:rPr>
              <a:t>) ?</a:t>
            </a:r>
          </a:p>
          <a:p>
            <a:endParaRPr lang="nl-NL" sz="2100" dirty="0">
              <a:latin typeface="Calibri" panose="020F0502020204030204" pitchFamily="34" charset="0"/>
              <a:cs typeface="Calibri" panose="020F0502020204030204" pitchFamily="34" charset="0"/>
            </a:endParaRPr>
          </a:p>
          <a:p>
            <a:endParaRPr lang="nl-NL" sz="2100" dirty="0" smtClean="0">
              <a:latin typeface="Calibri" panose="020F0502020204030204" pitchFamily="34" charset="0"/>
              <a:cs typeface="Calibri" panose="020F0502020204030204" pitchFamily="34" charset="0"/>
            </a:endParaRPr>
          </a:p>
          <a:p>
            <a:endParaRPr lang="nl-NL" sz="2100" dirty="0">
              <a:latin typeface="Calibri" panose="020F0502020204030204" pitchFamily="34" charset="0"/>
              <a:cs typeface="Calibri" panose="020F0502020204030204" pitchFamily="34" charset="0"/>
            </a:endParaRPr>
          </a:p>
          <a:p>
            <a:endParaRPr lang="nl-NL" sz="2100" dirty="0" smtClean="0">
              <a:latin typeface="Calibri" panose="020F0502020204030204" pitchFamily="34" charset="0"/>
              <a:cs typeface="Calibri" panose="020F0502020204030204" pitchFamily="34" charset="0"/>
            </a:endParaRPr>
          </a:p>
          <a:p>
            <a:endParaRPr lang="nl-NL" sz="2100" dirty="0" smtClean="0">
              <a:latin typeface="Calibri" panose="020F0502020204030204" pitchFamily="34" charset="0"/>
              <a:cs typeface="Calibri" panose="020F0502020204030204" pitchFamily="34" charset="0"/>
            </a:endParaRPr>
          </a:p>
          <a:p>
            <a:endParaRPr lang="nl-NL" sz="2100" dirty="0">
              <a:latin typeface="Calibri" panose="020F0502020204030204" pitchFamily="34" charset="0"/>
              <a:cs typeface="Calibri" panose="020F0502020204030204" pitchFamily="34" charset="0"/>
            </a:endParaRPr>
          </a:p>
          <a:p>
            <a:endParaRPr lang="nl-NL" sz="2100" dirty="0" smtClean="0">
              <a:latin typeface="Calibri" panose="020F0502020204030204" pitchFamily="34" charset="0"/>
              <a:cs typeface="Calibri" panose="020F0502020204030204" pitchFamily="34" charset="0"/>
            </a:endParaRPr>
          </a:p>
          <a:p>
            <a:r>
              <a:rPr lang="nl-NL" sz="2100" dirty="0" smtClean="0">
                <a:latin typeface="Calibri" panose="020F0502020204030204" pitchFamily="34" charset="0"/>
                <a:cs typeface="Calibri" panose="020F0502020204030204" pitchFamily="34" charset="0"/>
              </a:rPr>
              <a:t>Wat is het natuurlijke substraat van </a:t>
            </a:r>
            <a:r>
              <a:rPr lang="el-GR" sz="2100" dirty="0">
                <a:latin typeface="Calibri" panose="020F0502020204030204" pitchFamily="34" charset="0"/>
                <a:cs typeface="Calibri" panose="020F0502020204030204" pitchFamily="34" charset="0"/>
              </a:rPr>
              <a:t>β</a:t>
            </a:r>
            <a:r>
              <a:rPr lang="nl-NL" sz="2100" dirty="0" smtClean="0">
                <a:latin typeface="Calibri" panose="020F0502020204030204" pitchFamily="34" charset="0"/>
                <a:cs typeface="Calibri" panose="020F0502020204030204" pitchFamily="34" charset="0"/>
              </a:rPr>
              <a:t>-</a:t>
            </a:r>
            <a:r>
              <a:rPr lang="nl-NL" sz="2100" dirty="0" err="1" smtClean="0">
                <a:latin typeface="Calibri" panose="020F0502020204030204" pitchFamily="34" charset="0"/>
                <a:cs typeface="Calibri" panose="020F0502020204030204" pitchFamily="34" charset="0"/>
              </a:rPr>
              <a:t>galactosidase</a:t>
            </a:r>
            <a:r>
              <a:rPr lang="nl-NL" sz="2100" dirty="0" smtClean="0">
                <a:latin typeface="Calibri" panose="020F0502020204030204" pitchFamily="34" charset="0"/>
                <a:cs typeface="Calibri" panose="020F0502020204030204" pitchFamily="34" charset="0"/>
              </a:rPr>
              <a:t>?</a:t>
            </a:r>
            <a:endParaRPr lang="nl-NL" sz="2100" dirty="0">
              <a:latin typeface="Calibri" panose="020F0502020204030204" pitchFamily="34" charset="0"/>
              <a:cs typeface="Calibri" panose="020F0502020204030204" pitchFamily="34" charset="0"/>
            </a:endParaRPr>
          </a:p>
        </p:txBody>
      </p:sp>
      <p:sp>
        <p:nvSpPr>
          <p:cNvPr id="2" name="Tekstvak 1"/>
          <p:cNvSpPr txBox="1"/>
          <p:nvPr/>
        </p:nvSpPr>
        <p:spPr>
          <a:xfrm>
            <a:off x="6970541" y="2025756"/>
            <a:ext cx="2173459" cy="430887"/>
          </a:xfrm>
          <a:prstGeom prst="rect">
            <a:avLst/>
          </a:prstGeom>
          <a:noFill/>
        </p:spPr>
        <p:txBody>
          <a:bodyPr wrap="square" rtlCol="0">
            <a:spAutoFit/>
          </a:bodyPr>
          <a:lstStyle/>
          <a:p>
            <a:r>
              <a:rPr lang="nl-NL" sz="2200" dirty="0" smtClean="0">
                <a:solidFill>
                  <a:srgbClr val="0000FF"/>
                </a:solidFill>
                <a:latin typeface="Calibri" panose="020F0502020204030204" pitchFamily="34" charset="0"/>
                <a:cs typeface="Calibri" panose="020F0502020204030204" pitchFamily="34" charset="0"/>
              </a:rPr>
              <a:t>Lactose</a:t>
            </a:r>
            <a:endParaRPr lang="nl-NL" sz="2200" dirty="0">
              <a:solidFill>
                <a:srgbClr val="0000FF"/>
              </a:solidFill>
              <a:latin typeface="Calibri" panose="020F0502020204030204" pitchFamily="34" charset="0"/>
              <a:cs typeface="Calibri" panose="020F0502020204030204" pitchFamily="34" charset="0"/>
            </a:endParaRPr>
          </a:p>
        </p:txBody>
      </p:sp>
      <p:sp>
        <p:nvSpPr>
          <p:cNvPr id="10" name="Tekstvak 9"/>
          <p:cNvSpPr txBox="1"/>
          <p:nvPr/>
        </p:nvSpPr>
        <p:spPr>
          <a:xfrm>
            <a:off x="6970130" y="4991694"/>
            <a:ext cx="2173459" cy="430887"/>
          </a:xfrm>
          <a:prstGeom prst="rect">
            <a:avLst/>
          </a:prstGeom>
          <a:noFill/>
        </p:spPr>
        <p:txBody>
          <a:bodyPr wrap="square" rtlCol="0">
            <a:spAutoFit/>
          </a:bodyPr>
          <a:lstStyle/>
          <a:p>
            <a:r>
              <a:rPr lang="nl-NL" sz="2200" dirty="0" smtClean="0">
                <a:solidFill>
                  <a:srgbClr val="0000FF"/>
                </a:solidFill>
                <a:latin typeface="Calibri" panose="020F0502020204030204" pitchFamily="34" charset="0"/>
                <a:cs typeface="Calibri" panose="020F0502020204030204" pitchFamily="34" charset="0"/>
              </a:rPr>
              <a:t>Lactose</a:t>
            </a:r>
            <a:endParaRPr lang="nl-NL" sz="2200" dirty="0">
              <a:solidFill>
                <a:srgbClr val="0000FF"/>
              </a:solidFill>
              <a:latin typeface="Calibri" panose="020F0502020204030204" pitchFamily="34" charset="0"/>
              <a:cs typeface="Calibri" panose="020F0502020204030204" pitchFamily="34" charset="0"/>
            </a:endParaRPr>
          </a:p>
        </p:txBody>
      </p:sp>
      <p:sp>
        <p:nvSpPr>
          <p:cNvPr id="4" name="Rechthoek 3"/>
          <p:cNvSpPr/>
          <p:nvPr/>
        </p:nvSpPr>
        <p:spPr>
          <a:xfrm>
            <a:off x="320366" y="189076"/>
            <a:ext cx="8399757" cy="584775"/>
          </a:xfrm>
          <a:prstGeom prst="rect">
            <a:avLst/>
          </a:prstGeom>
        </p:spPr>
        <p:txBody>
          <a:bodyPr wrap="square">
            <a:spAutoFit/>
          </a:bodyPr>
          <a:lstStyle/>
          <a:p>
            <a:pPr>
              <a:spcBef>
                <a:spcPct val="50000"/>
              </a:spcBef>
            </a:pPr>
            <a:r>
              <a:rPr lang="nl-NL" sz="3200" b="1" dirty="0" err="1">
                <a:solidFill>
                  <a:srgbClr val="FF6600"/>
                </a:solidFill>
                <a:latin typeface="Calibri" panose="020F0502020204030204" pitchFamily="34" charset="0"/>
                <a:cs typeface="Calibri" panose="020F0502020204030204" pitchFamily="34" charset="0"/>
              </a:rPr>
              <a:t>Lac</a:t>
            </a:r>
            <a:r>
              <a:rPr lang="nl-NL" sz="3200" b="1" dirty="0">
                <a:solidFill>
                  <a:srgbClr val="FF6600"/>
                </a:solidFill>
                <a:latin typeface="Calibri" panose="020F0502020204030204" pitchFamily="34" charset="0"/>
                <a:cs typeface="Calibri" panose="020F0502020204030204" pitchFamily="34" charset="0"/>
              </a:rPr>
              <a:t> </a:t>
            </a:r>
            <a:r>
              <a:rPr lang="nl-NL" sz="3200" b="1" dirty="0" err="1">
                <a:solidFill>
                  <a:srgbClr val="FF6600"/>
                </a:solidFill>
                <a:latin typeface="Calibri" panose="020F0502020204030204" pitchFamily="34" charset="0"/>
                <a:cs typeface="Calibri" panose="020F0502020204030204" pitchFamily="34" charset="0"/>
              </a:rPr>
              <a:t>operon</a:t>
            </a:r>
            <a:r>
              <a:rPr lang="nl-NL" sz="3200" b="1" dirty="0">
                <a:solidFill>
                  <a:srgbClr val="FF6600"/>
                </a:solidFill>
                <a:latin typeface="Calibri" panose="020F0502020204030204" pitchFamily="34" charset="0"/>
                <a:cs typeface="Calibri" panose="020F0502020204030204" pitchFamily="34" charset="0"/>
              </a:rPr>
              <a:t> als </a:t>
            </a:r>
            <a:r>
              <a:rPr lang="nl-NL" sz="3200" b="1" dirty="0" smtClean="0">
                <a:solidFill>
                  <a:srgbClr val="FF6600"/>
                </a:solidFill>
                <a:latin typeface="Calibri" panose="020F0502020204030204" pitchFamily="34" charset="0"/>
                <a:cs typeface="Calibri" panose="020F0502020204030204" pitchFamily="34" charset="0"/>
              </a:rPr>
              <a:t>tool: achtergrondinformatie </a:t>
            </a:r>
            <a:endParaRPr lang="nl-NL" sz="3200" b="1" dirty="0">
              <a:solidFill>
                <a:srgbClr val="FF66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8081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5"/>
          <p:cNvGrpSpPr>
            <a:grpSpLocks/>
          </p:cNvGrpSpPr>
          <p:nvPr/>
        </p:nvGrpSpPr>
        <p:grpSpPr bwMode="auto">
          <a:xfrm>
            <a:off x="0" y="2708275"/>
            <a:ext cx="9144000" cy="2039938"/>
            <a:chOff x="0" y="436"/>
            <a:chExt cx="5647" cy="1201"/>
          </a:xfrm>
        </p:grpSpPr>
        <p:pic>
          <p:nvPicPr>
            <p:cNvPr id="9220" name="Picture 2" descr="16_01"/>
            <p:cNvPicPr>
              <a:picLocks noChangeAspect="1" noChangeArrowheads="1"/>
            </p:cNvPicPr>
            <p:nvPr/>
          </p:nvPicPr>
          <p:blipFill>
            <a:blip r:embed="rId2" cstate="print"/>
            <a:srcRect/>
            <a:stretch>
              <a:fillRect/>
            </a:stretch>
          </p:blipFill>
          <p:spPr bwMode="auto">
            <a:xfrm>
              <a:off x="0" y="436"/>
              <a:ext cx="5647" cy="1199"/>
            </a:xfrm>
            <a:prstGeom prst="rect">
              <a:avLst/>
            </a:prstGeom>
            <a:noFill/>
            <a:ln w="9525">
              <a:noFill/>
              <a:miter lim="800000"/>
              <a:headEnd/>
              <a:tailEnd/>
            </a:ln>
          </p:spPr>
        </p:pic>
        <p:sp>
          <p:nvSpPr>
            <p:cNvPr id="9221" name="Rectangle 4"/>
            <p:cNvSpPr>
              <a:spLocks noChangeArrowheads="1"/>
            </p:cNvSpPr>
            <p:nvPr/>
          </p:nvSpPr>
          <p:spPr bwMode="auto">
            <a:xfrm>
              <a:off x="1791" y="1501"/>
              <a:ext cx="2178" cy="136"/>
            </a:xfrm>
            <a:prstGeom prst="rect">
              <a:avLst/>
            </a:prstGeom>
            <a:solidFill>
              <a:schemeClr val="bg1"/>
            </a:solidFill>
            <a:ln w="9525">
              <a:noFill/>
              <a:miter lim="800000"/>
              <a:headEnd/>
              <a:tailEnd/>
            </a:ln>
          </p:spPr>
          <p:txBody>
            <a:bodyPr wrap="none" anchor="ctr"/>
            <a:lstStyle/>
            <a:p>
              <a:endParaRPr lang="nl-NL"/>
            </a:p>
          </p:txBody>
        </p:sp>
      </p:grpSp>
      <p:sp>
        <p:nvSpPr>
          <p:cNvPr id="9219" name="Text Box 8"/>
          <p:cNvSpPr txBox="1">
            <a:spLocks noChangeArrowheads="1"/>
          </p:cNvSpPr>
          <p:nvPr/>
        </p:nvSpPr>
        <p:spPr bwMode="auto">
          <a:xfrm>
            <a:off x="604838" y="641350"/>
            <a:ext cx="7885112" cy="1661993"/>
          </a:xfrm>
          <a:prstGeom prst="rect">
            <a:avLst/>
          </a:prstGeom>
          <a:noFill/>
          <a:ln w="9525">
            <a:noFill/>
            <a:miter lim="800000"/>
            <a:headEnd/>
            <a:tailEnd/>
          </a:ln>
        </p:spPr>
        <p:txBody>
          <a:bodyPr>
            <a:spAutoFit/>
          </a:bodyPr>
          <a:lstStyle/>
          <a:p>
            <a:pPr>
              <a:spcBef>
                <a:spcPct val="50000"/>
              </a:spcBef>
            </a:pPr>
            <a:r>
              <a:rPr lang="en-US" sz="3200" b="1" dirty="0">
                <a:solidFill>
                  <a:srgbClr val="FF6600"/>
                </a:solidFill>
                <a:latin typeface="Calibri" panose="020F0502020204030204" pitchFamily="34" charset="0"/>
                <a:cs typeface="Calibri" panose="020F0502020204030204" pitchFamily="34" charset="0"/>
              </a:rPr>
              <a:t>Het </a:t>
            </a:r>
            <a:r>
              <a:rPr lang="en-US" sz="3200" b="1" i="1" dirty="0">
                <a:solidFill>
                  <a:srgbClr val="FF6600"/>
                </a:solidFill>
                <a:latin typeface="Calibri" panose="020F0502020204030204" pitchFamily="34" charset="0"/>
                <a:cs typeface="Calibri" panose="020F0502020204030204" pitchFamily="34" charset="0"/>
              </a:rPr>
              <a:t>lac</a:t>
            </a:r>
            <a:r>
              <a:rPr lang="en-US" sz="3200" b="1" dirty="0">
                <a:solidFill>
                  <a:srgbClr val="FF6600"/>
                </a:solidFill>
                <a:latin typeface="Calibri" panose="020F0502020204030204" pitchFamily="34" charset="0"/>
                <a:cs typeface="Calibri" panose="020F0502020204030204" pitchFamily="34" charset="0"/>
              </a:rPr>
              <a:t> </a:t>
            </a:r>
            <a:r>
              <a:rPr lang="en-US" sz="3200" b="1" dirty="0" smtClean="0">
                <a:solidFill>
                  <a:srgbClr val="FF6600"/>
                </a:solidFill>
                <a:latin typeface="Calibri" panose="020F0502020204030204" pitchFamily="34" charset="0"/>
                <a:cs typeface="Calibri" panose="020F0502020204030204" pitchFamily="34" charset="0"/>
              </a:rPr>
              <a:t>operon van </a:t>
            </a:r>
            <a:r>
              <a:rPr lang="en-US" sz="3200" b="1" i="1" dirty="0" smtClean="0">
                <a:solidFill>
                  <a:srgbClr val="FF6600"/>
                </a:solidFill>
                <a:latin typeface="Calibri" panose="020F0502020204030204" pitchFamily="34" charset="0"/>
                <a:cs typeface="Calibri" panose="020F0502020204030204" pitchFamily="34" charset="0"/>
              </a:rPr>
              <a:t>E. coli</a:t>
            </a:r>
            <a:r>
              <a:rPr lang="en-US" sz="3200" b="1" dirty="0" smtClean="0">
                <a:solidFill>
                  <a:srgbClr val="FF6600"/>
                </a:solidFill>
                <a:latin typeface="Calibri" panose="020F0502020204030204" pitchFamily="34" charset="0"/>
                <a:cs typeface="Calibri" panose="020F0502020204030204" pitchFamily="34" charset="0"/>
              </a:rPr>
              <a:t>:</a:t>
            </a:r>
            <a:endParaRPr lang="en-US" sz="3200" dirty="0">
              <a:solidFill>
                <a:srgbClr val="FF6600"/>
              </a:solidFill>
              <a:latin typeface="Calibri" panose="020F0502020204030204" pitchFamily="34" charset="0"/>
              <a:cs typeface="Calibri" panose="020F0502020204030204" pitchFamily="34" charset="0"/>
            </a:endParaRPr>
          </a:p>
          <a:p>
            <a:pPr>
              <a:spcBef>
                <a:spcPct val="50000"/>
              </a:spcBef>
            </a:pPr>
            <a:r>
              <a:rPr lang="en-US" sz="2800" dirty="0" err="1">
                <a:latin typeface="Calibri" panose="020F0502020204030204" pitchFamily="34" charset="0"/>
                <a:cs typeface="Calibri" panose="020F0502020204030204" pitchFamily="34" charset="0"/>
              </a:rPr>
              <a:t>Codeert</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genen</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voor</a:t>
            </a:r>
            <a:r>
              <a:rPr lang="en-US" sz="2800" dirty="0">
                <a:latin typeface="Calibri" panose="020F0502020204030204" pitchFamily="34" charset="0"/>
                <a:cs typeface="Calibri" panose="020F0502020204030204" pitchFamily="34" charset="0"/>
              </a:rPr>
              <a:t> de </a:t>
            </a:r>
            <a:r>
              <a:rPr lang="en-US" sz="2800" u="sng" dirty="0" err="1">
                <a:latin typeface="Calibri" panose="020F0502020204030204" pitchFamily="34" charset="0"/>
                <a:cs typeface="Calibri" panose="020F0502020204030204" pitchFamily="34" charset="0"/>
              </a:rPr>
              <a:t>afbraak</a:t>
            </a:r>
            <a:r>
              <a:rPr lang="en-US" sz="2800" dirty="0">
                <a:latin typeface="Calibri" panose="020F0502020204030204" pitchFamily="34" charset="0"/>
                <a:cs typeface="Calibri" panose="020F0502020204030204" pitchFamily="34" charset="0"/>
              </a:rPr>
              <a:t> van </a:t>
            </a:r>
            <a:r>
              <a:rPr lang="en-US" sz="2800" dirty="0" smtClean="0">
                <a:latin typeface="Calibri" panose="020F0502020204030204" pitchFamily="34" charset="0"/>
                <a:cs typeface="Calibri" panose="020F0502020204030204" pitchFamily="34" charset="0"/>
              </a:rPr>
              <a:t>lactose (</a:t>
            </a:r>
            <a:r>
              <a:rPr lang="en-US" sz="2800" dirty="0" err="1" smtClean="0">
                <a:latin typeface="Calibri" panose="020F0502020204030204" pitchFamily="34" charset="0"/>
                <a:cs typeface="Calibri" panose="020F0502020204030204" pitchFamily="34" charset="0"/>
              </a:rPr>
              <a:t>o.a</a:t>
            </a:r>
            <a:r>
              <a:rPr lang="en-US" sz="2800" dirty="0" smtClean="0">
                <a:latin typeface="Calibri" panose="020F0502020204030204" pitchFamily="34" charset="0"/>
                <a:cs typeface="Calibri" panose="020F0502020204030204" pitchFamily="34" charset="0"/>
              </a:rPr>
              <a:t>. in </a:t>
            </a:r>
            <a:r>
              <a:rPr lang="en-US" sz="2800" i="1" dirty="0" smtClean="0">
                <a:latin typeface="Calibri" panose="020F0502020204030204" pitchFamily="34" charset="0"/>
                <a:cs typeface="Calibri" panose="020F0502020204030204" pitchFamily="34" charset="0"/>
              </a:rPr>
              <a:t>E. coli</a:t>
            </a:r>
            <a:r>
              <a:rPr lang="en-US" sz="2800" dirty="0" smtClean="0">
                <a:latin typeface="Calibri" panose="020F0502020204030204" pitchFamily="34" charset="0"/>
                <a:cs typeface="Calibri" panose="020F0502020204030204" pitchFamily="34" charset="0"/>
              </a:rPr>
              <a:t>.</a:t>
            </a:r>
            <a:endParaRPr lang="nl-NL" sz="2800" b="1" dirty="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ep 2"/>
          <p:cNvGrpSpPr/>
          <p:nvPr/>
        </p:nvGrpSpPr>
        <p:grpSpPr>
          <a:xfrm>
            <a:off x="5046663" y="876688"/>
            <a:ext cx="3692525" cy="5653088"/>
            <a:chOff x="5046663" y="546100"/>
            <a:chExt cx="3692525" cy="5653088"/>
          </a:xfrm>
        </p:grpSpPr>
        <p:pic>
          <p:nvPicPr>
            <p:cNvPr id="10249" name="Picture 6" descr="X-Gal"/>
            <p:cNvPicPr>
              <a:picLocks noChangeAspect="1" noChangeArrowheads="1"/>
            </p:cNvPicPr>
            <p:nvPr/>
          </p:nvPicPr>
          <p:blipFill>
            <a:blip r:embed="rId2" cstate="print"/>
            <a:srcRect/>
            <a:stretch>
              <a:fillRect/>
            </a:stretch>
          </p:blipFill>
          <p:spPr bwMode="auto">
            <a:xfrm>
              <a:off x="5536442" y="3428979"/>
              <a:ext cx="2679440" cy="2120921"/>
            </a:xfrm>
            <a:prstGeom prst="rect">
              <a:avLst/>
            </a:prstGeom>
            <a:noFill/>
            <a:ln w="9525">
              <a:noFill/>
              <a:miter lim="800000"/>
              <a:headEnd/>
              <a:tailEnd/>
            </a:ln>
          </p:spPr>
        </p:pic>
        <p:pic>
          <p:nvPicPr>
            <p:cNvPr id="10250" name="Picture 10" descr="16_04"/>
            <p:cNvPicPr>
              <a:picLocks noChangeAspect="1" noChangeArrowheads="1"/>
            </p:cNvPicPr>
            <p:nvPr/>
          </p:nvPicPr>
          <p:blipFill>
            <a:blip r:embed="rId3" cstate="print"/>
            <a:srcRect/>
            <a:stretch>
              <a:fillRect/>
            </a:stretch>
          </p:blipFill>
          <p:spPr bwMode="auto">
            <a:xfrm>
              <a:off x="5890649" y="833795"/>
              <a:ext cx="2325233" cy="1556870"/>
            </a:xfrm>
            <a:prstGeom prst="rect">
              <a:avLst/>
            </a:prstGeom>
            <a:noFill/>
            <a:ln w="9525">
              <a:noFill/>
              <a:miter lim="800000"/>
              <a:headEnd/>
              <a:tailEnd/>
            </a:ln>
          </p:spPr>
        </p:pic>
        <p:sp>
          <p:nvSpPr>
            <p:cNvPr id="10251" name="Rectangle 12"/>
            <p:cNvSpPr>
              <a:spLocks noChangeArrowheads="1"/>
            </p:cNvSpPr>
            <p:nvPr/>
          </p:nvSpPr>
          <p:spPr bwMode="auto">
            <a:xfrm>
              <a:off x="5046663" y="546100"/>
              <a:ext cx="3692525" cy="2787650"/>
            </a:xfrm>
            <a:prstGeom prst="rect">
              <a:avLst/>
            </a:prstGeom>
            <a:noFill/>
            <a:ln w="19050">
              <a:solidFill>
                <a:schemeClr val="tx1"/>
              </a:solidFill>
              <a:miter lim="800000"/>
              <a:headEnd/>
              <a:tailEnd/>
            </a:ln>
          </p:spPr>
          <p:txBody>
            <a:bodyPr wrap="none" anchor="ctr"/>
            <a:lstStyle/>
            <a:p>
              <a:endParaRPr lang="nl-NL"/>
            </a:p>
          </p:txBody>
        </p:sp>
        <p:sp>
          <p:nvSpPr>
            <p:cNvPr id="10252" name="Rectangle 13"/>
            <p:cNvSpPr>
              <a:spLocks noChangeArrowheads="1"/>
            </p:cNvSpPr>
            <p:nvPr/>
          </p:nvSpPr>
          <p:spPr bwMode="auto">
            <a:xfrm>
              <a:off x="5046663" y="3333750"/>
              <a:ext cx="3692525" cy="2865438"/>
            </a:xfrm>
            <a:prstGeom prst="rect">
              <a:avLst/>
            </a:prstGeom>
            <a:noFill/>
            <a:ln w="19050">
              <a:solidFill>
                <a:schemeClr val="tx1"/>
              </a:solidFill>
              <a:miter lim="800000"/>
              <a:headEnd/>
              <a:tailEnd/>
            </a:ln>
          </p:spPr>
          <p:txBody>
            <a:bodyPr wrap="none" anchor="ctr"/>
            <a:lstStyle/>
            <a:p>
              <a:endParaRPr lang="nl-NL"/>
            </a:p>
          </p:txBody>
        </p:sp>
        <p:sp>
          <p:nvSpPr>
            <p:cNvPr id="10253" name="Text Box 14"/>
            <p:cNvSpPr txBox="1">
              <a:spLocks noChangeArrowheads="1"/>
            </p:cNvSpPr>
            <p:nvPr/>
          </p:nvSpPr>
          <p:spPr bwMode="auto">
            <a:xfrm>
              <a:off x="5424488" y="2501953"/>
              <a:ext cx="3036887" cy="646331"/>
            </a:xfrm>
            <a:prstGeom prst="rect">
              <a:avLst/>
            </a:prstGeom>
            <a:noFill/>
            <a:ln w="9525">
              <a:noFill/>
              <a:miter lim="800000"/>
              <a:headEnd/>
              <a:tailEnd/>
            </a:ln>
          </p:spPr>
          <p:txBody>
            <a:bodyPr wrap="square">
              <a:spAutoFit/>
            </a:bodyPr>
            <a:lstStyle/>
            <a:p>
              <a:pPr>
                <a:spcBef>
                  <a:spcPct val="50000"/>
                </a:spcBef>
              </a:pPr>
              <a:r>
                <a:rPr lang="en-US" b="1" dirty="0">
                  <a:latin typeface="Calibri" panose="020F0502020204030204" pitchFamily="34" charset="0"/>
                  <a:cs typeface="Calibri" panose="020F0502020204030204" pitchFamily="34" charset="0"/>
                </a:rPr>
                <a:t>Alternative Inducer: </a:t>
              </a:r>
              <a:r>
                <a:rPr lang="en-US" b="1" dirty="0" smtClean="0">
                  <a:latin typeface="Calibri" panose="020F0502020204030204" pitchFamily="34" charset="0"/>
                  <a:cs typeface="Calibri" panose="020F0502020204030204" pitchFamily="34" charset="0"/>
                </a:rPr>
                <a:t>IPTG  </a:t>
              </a:r>
              <a:r>
                <a:rPr lang="en-US" dirty="0" smtClean="0">
                  <a:latin typeface="Calibri" panose="020F0502020204030204" pitchFamily="34" charset="0"/>
                  <a:cs typeface="Calibri" panose="020F0502020204030204" pitchFamily="34" charset="0"/>
                </a:rPr>
                <a:t>(</a:t>
              </a:r>
              <a:r>
                <a:rPr lang="nl-NL" dirty="0">
                  <a:latin typeface="Calibri" panose="020F0502020204030204" pitchFamily="34" charset="0"/>
                  <a:cs typeface="Calibri" panose="020F0502020204030204" pitchFamily="34" charset="0"/>
                </a:rPr>
                <a:t>Natuurlijke </a:t>
              </a:r>
              <a:r>
                <a:rPr lang="nl-NL" dirty="0" err="1">
                  <a:latin typeface="Calibri" panose="020F0502020204030204" pitchFamily="34" charset="0"/>
                  <a:cs typeface="Calibri" panose="020F0502020204030204" pitchFamily="34" charset="0"/>
                </a:rPr>
                <a:t>inducer</a:t>
              </a:r>
              <a:r>
                <a:rPr lang="nl-NL" dirty="0">
                  <a:latin typeface="Calibri" panose="020F0502020204030204" pitchFamily="34" charset="0"/>
                  <a:cs typeface="Calibri" panose="020F0502020204030204" pitchFamily="34" charset="0"/>
                </a:rPr>
                <a:t>: </a:t>
              </a:r>
              <a:r>
                <a:rPr lang="nl-NL" dirty="0" smtClean="0">
                  <a:latin typeface="Calibri" panose="020F0502020204030204" pitchFamily="34" charset="0"/>
                  <a:cs typeface="Calibri" panose="020F0502020204030204" pitchFamily="34" charset="0"/>
                </a:rPr>
                <a:t>lactose)</a:t>
              </a:r>
              <a:endParaRPr lang="en-US" dirty="0">
                <a:latin typeface="Calibri" panose="020F0502020204030204" pitchFamily="34" charset="0"/>
                <a:cs typeface="Calibri" panose="020F0502020204030204" pitchFamily="34" charset="0"/>
              </a:endParaRPr>
            </a:p>
          </p:txBody>
        </p:sp>
        <p:sp>
          <p:nvSpPr>
            <p:cNvPr id="10254" name="Text Box 15"/>
            <p:cNvSpPr txBox="1">
              <a:spLocks noChangeArrowheads="1"/>
            </p:cNvSpPr>
            <p:nvPr/>
          </p:nvSpPr>
          <p:spPr bwMode="auto">
            <a:xfrm>
              <a:off x="5433672" y="5519320"/>
              <a:ext cx="3036888" cy="646331"/>
            </a:xfrm>
            <a:prstGeom prst="rect">
              <a:avLst/>
            </a:prstGeom>
            <a:noFill/>
            <a:ln w="9525">
              <a:noFill/>
              <a:miter lim="800000"/>
              <a:headEnd/>
              <a:tailEnd/>
            </a:ln>
          </p:spPr>
          <p:txBody>
            <a:bodyPr>
              <a:spAutoFit/>
            </a:bodyPr>
            <a:lstStyle/>
            <a:p>
              <a:pPr>
                <a:spcBef>
                  <a:spcPct val="50000"/>
                </a:spcBef>
              </a:pPr>
              <a:r>
                <a:rPr lang="en-US" b="1" dirty="0">
                  <a:latin typeface="Calibri" panose="020F0502020204030204" pitchFamily="34" charset="0"/>
                  <a:cs typeface="Calibri" panose="020F0502020204030204" pitchFamily="34" charset="0"/>
                </a:rPr>
                <a:t>Alternative Substrate: </a:t>
              </a:r>
              <a:r>
                <a:rPr lang="en-US" b="1" dirty="0" smtClean="0">
                  <a:latin typeface="Calibri" panose="020F0502020204030204" pitchFamily="34" charset="0"/>
                  <a:cs typeface="Calibri" panose="020F0502020204030204" pitchFamily="34" charset="0"/>
                </a:rPr>
                <a:t>X-gal  </a:t>
              </a:r>
              <a:r>
                <a:rPr lang="en-US" dirty="0" smtClean="0">
                  <a:latin typeface="Calibri" panose="020F0502020204030204" pitchFamily="34" charset="0"/>
                  <a:cs typeface="Calibri" panose="020F0502020204030204" pitchFamily="34" charset="0"/>
                </a:rPr>
                <a:t>(</a:t>
              </a:r>
              <a:r>
                <a:rPr lang="en-US" dirty="0" err="1" smtClean="0">
                  <a:latin typeface="Calibri" panose="020F0502020204030204" pitchFamily="34" charset="0"/>
                  <a:cs typeface="Calibri" panose="020F0502020204030204" pitchFamily="34" charset="0"/>
                </a:rPr>
                <a:t>Natuurlijke</a:t>
              </a:r>
              <a:r>
                <a:rPr lang="en-US" dirty="0" smtClean="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substraat</a:t>
              </a:r>
              <a:r>
                <a:rPr lang="en-US" dirty="0" smtClean="0">
                  <a:latin typeface="Calibri" panose="020F0502020204030204" pitchFamily="34" charset="0"/>
                  <a:cs typeface="Calibri" panose="020F0502020204030204" pitchFamily="34" charset="0"/>
                </a:rPr>
                <a:t>: lactose)</a:t>
              </a:r>
              <a:endParaRPr lang="en-US" dirty="0">
                <a:latin typeface="Calibri" panose="020F0502020204030204" pitchFamily="34" charset="0"/>
                <a:cs typeface="Calibri" panose="020F0502020204030204" pitchFamily="34" charset="0"/>
              </a:endParaRPr>
            </a:p>
          </p:txBody>
        </p:sp>
      </p:grpSp>
      <p:grpSp>
        <p:nvGrpSpPr>
          <p:cNvPr id="10243" name="Group 21"/>
          <p:cNvGrpSpPr>
            <a:grpSpLocks/>
          </p:cNvGrpSpPr>
          <p:nvPr/>
        </p:nvGrpSpPr>
        <p:grpSpPr bwMode="auto">
          <a:xfrm>
            <a:off x="427038" y="876688"/>
            <a:ext cx="4619625" cy="5653088"/>
            <a:chOff x="269" y="344"/>
            <a:chExt cx="2910" cy="3561"/>
          </a:xfrm>
        </p:grpSpPr>
        <p:grpSp>
          <p:nvGrpSpPr>
            <p:cNvPr id="10244" name="Group 2"/>
            <p:cNvGrpSpPr>
              <a:grpSpLocks/>
            </p:cNvGrpSpPr>
            <p:nvPr/>
          </p:nvGrpSpPr>
          <p:grpSpPr bwMode="auto">
            <a:xfrm>
              <a:off x="404" y="626"/>
              <a:ext cx="2510" cy="2858"/>
              <a:chOff x="2109" y="1797"/>
              <a:chExt cx="1637" cy="2361"/>
            </a:xfrm>
          </p:grpSpPr>
          <p:pic>
            <p:nvPicPr>
              <p:cNvPr id="10247" name="Picture 3" descr="16_02"/>
              <p:cNvPicPr>
                <a:picLocks noChangeAspect="1" noChangeArrowheads="1"/>
              </p:cNvPicPr>
              <p:nvPr/>
            </p:nvPicPr>
            <p:blipFill>
              <a:blip r:embed="rId4" cstate="print"/>
              <a:srcRect/>
              <a:stretch>
                <a:fillRect/>
              </a:stretch>
            </p:blipFill>
            <p:spPr bwMode="auto">
              <a:xfrm>
                <a:off x="2109" y="1797"/>
                <a:ext cx="1637" cy="2355"/>
              </a:xfrm>
              <a:prstGeom prst="rect">
                <a:avLst/>
              </a:prstGeom>
              <a:noFill/>
              <a:ln w="9525">
                <a:noFill/>
                <a:miter lim="800000"/>
                <a:headEnd/>
                <a:tailEnd/>
              </a:ln>
            </p:spPr>
          </p:pic>
          <p:sp>
            <p:nvSpPr>
              <p:cNvPr id="10248" name="Rectangle 4"/>
              <p:cNvSpPr>
                <a:spLocks noChangeArrowheads="1"/>
              </p:cNvSpPr>
              <p:nvPr/>
            </p:nvSpPr>
            <p:spPr bwMode="auto">
              <a:xfrm>
                <a:off x="2395" y="4067"/>
                <a:ext cx="1187" cy="91"/>
              </a:xfrm>
              <a:prstGeom prst="rect">
                <a:avLst/>
              </a:prstGeom>
              <a:solidFill>
                <a:schemeClr val="bg1"/>
              </a:solidFill>
              <a:ln w="9525">
                <a:noFill/>
                <a:miter lim="800000"/>
                <a:headEnd/>
                <a:tailEnd/>
              </a:ln>
            </p:spPr>
            <p:txBody>
              <a:bodyPr wrap="none" anchor="ctr"/>
              <a:lstStyle/>
              <a:p>
                <a:endParaRPr lang="nl-NL">
                  <a:latin typeface="Calibri" panose="020F0502020204030204" pitchFamily="34" charset="0"/>
                  <a:cs typeface="Calibri" panose="020F0502020204030204" pitchFamily="34" charset="0"/>
                </a:endParaRPr>
              </a:p>
            </p:txBody>
          </p:sp>
        </p:grpSp>
        <p:sp>
          <p:nvSpPr>
            <p:cNvPr id="10245" name="Rectangle 11"/>
            <p:cNvSpPr>
              <a:spLocks noChangeArrowheads="1"/>
            </p:cNvSpPr>
            <p:nvPr/>
          </p:nvSpPr>
          <p:spPr bwMode="auto">
            <a:xfrm>
              <a:off x="269" y="344"/>
              <a:ext cx="2910" cy="3561"/>
            </a:xfrm>
            <a:prstGeom prst="rect">
              <a:avLst/>
            </a:prstGeom>
            <a:noFill/>
            <a:ln w="19050">
              <a:solidFill>
                <a:schemeClr val="tx1"/>
              </a:solidFill>
              <a:miter lim="800000"/>
              <a:headEnd/>
              <a:tailEnd/>
            </a:ln>
          </p:spPr>
          <p:txBody>
            <a:bodyPr wrap="none" anchor="ctr"/>
            <a:lstStyle/>
            <a:p>
              <a:endParaRPr lang="nl-NL">
                <a:latin typeface="Calibri" panose="020F0502020204030204" pitchFamily="34" charset="0"/>
                <a:cs typeface="Calibri" panose="020F0502020204030204" pitchFamily="34" charset="0"/>
              </a:endParaRPr>
            </a:p>
          </p:txBody>
        </p:sp>
        <p:sp>
          <p:nvSpPr>
            <p:cNvPr id="10246" name="Oval 16"/>
            <p:cNvSpPr>
              <a:spLocks noChangeArrowheads="1"/>
            </p:cNvSpPr>
            <p:nvPr/>
          </p:nvSpPr>
          <p:spPr bwMode="auto">
            <a:xfrm>
              <a:off x="533" y="1842"/>
              <a:ext cx="1019" cy="313"/>
            </a:xfrm>
            <a:prstGeom prst="ellipse">
              <a:avLst/>
            </a:prstGeom>
            <a:noFill/>
            <a:ln w="38100">
              <a:solidFill>
                <a:srgbClr val="FF3300"/>
              </a:solidFill>
              <a:round/>
              <a:headEnd/>
              <a:tailEnd/>
            </a:ln>
          </p:spPr>
          <p:txBody>
            <a:bodyPr wrap="none" anchor="ctr"/>
            <a:lstStyle/>
            <a:p>
              <a:endParaRPr lang="nl-NL">
                <a:latin typeface="Calibri" panose="020F0502020204030204" pitchFamily="34" charset="0"/>
                <a:cs typeface="Calibri" panose="020F0502020204030204" pitchFamily="34" charset="0"/>
              </a:endParaRPr>
            </a:p>
          </p:txBody>
        </p:sp>
      </p:grpSp>
      <p:pic>
        <p:nvPicPr>
          <p:cNvPr id="2" name="Afbeelding 1"/>
          <p:cNvPicPr>
            <a:picLocks noChangeAspect="1"/>
          </p:cNvPicPr>
          <p:nvPr/>
        </p:nvPicPr>
        <p:blipFill>
          <a:blip r:embed="rId5"/>
          <a:stretch>
            <a:fillRect/>
          </a:stretch>
        </p:blipFill>
        <p:spPr>
          <a:xfrm>
            <a:off x="671248" y="1028204"/>
            <a:ext cx="4131205" cy="2215029"/>
          </a:xfrm>
          <a:prstGeom prst="rect">
            <a:avLst/>
          </a:prstGeom>
        </p:spPr>
      </p:pic>
      <p:sp>
        <p:nvSpPr>
          <p:cNvPr id="16" name="Rechthoek 15"/>
          <p:cNvSpPr/>
          <p:nvPr/>
        </p:nvSpPr>
        <p:spPr>
          <a:xfrm>
            <a:off x="320366" y="189076"/>
            <a:ext cx="8399757" cy="584775"/>
          </a:xfrm>
          <a:prstGeom prst="rect">
            <a:avLst/>
          </a:prstGeom>
        </p:spPr>
        <p:txBody>
          <a:bodyPr wrap="square">
            <a:spAutoFit/>
          </a:bodyPr>
          <a:lstStyle/>
          <a:p>
            <a:pPr>
              <a:spcBef>
                <a:spcPct val="50000"/>
              </a:spcBef>
            </a:pPr>
            <a:r>
              <a:rPr lang="nl-NL" sz="3200" b="1" dirty="0" err="1">
                <a:solidFill>
                  <a:srgbClr val="FF6600"/>
                </a:solidFill>
                <a:latin typeface="Calibri" panose="020F0502020204030204" pitchFamily="34" charset="0"/>
                <a:cs typeface="Calibri" panose="020F0502020204030204" pitchFamily="34" charset="0"/>
              </a:rPr>
              <a:t>Lac</a:t>
            </a:r>
            <a:r>
              <a:rPr lang="nl-NL" sz="3200" b="1" dirty="0">
                <a:solidFill>
                  <a:srgbClr val="FF6600"/>
                </a:solidFill>
                <a:latin typeface="Calibri" panose="020F0502020204030204" pitchFamily="34" charset="0"/>
                <a:cs typeface="Calibri" panose="020F0502020204030204" pitchFamily="34" charset="0"/>
              </a:rPr>
              <a:t> </a:t>
            </a:r>
            <a:r>
              <a:rPr lang="nl-NL" sz="3200" b="1" dirty="0" err="1">
                <a:solidFill>
                  <a:srgbClr val="FF6600"/>
                </a:solidFill>
                <a:latin typeface="Calibri" panose="020F0502020204030204" pitchFamily="34" charset="0"/>
                <a:cs typeface="Calibri" panose="020F0502020204030204" pitchFamily="34" charset="0"/>
              </a:rPr>
              <a:t>operon</a:t>
            </a:r>
            <a:r>
              <a:rPr lang="nl-NL" sz="3200" b="1" dirty="0">
                <a:solidFill>
                  <a:srgbClr val="FF6600"/>
                </a:solidFill>
                <a:latin typeface="Calibri" panose="020F0502020204030204" pitchFamily="34" charset="0"/>
                <a:cs typeface="Calibri" panose="020F0502020204030204" pitchFamily="34" charset="0"/>
              </a:rPr>
              <a:t> als </a:t>
            </a:r>
            <a:r>
              <a:rPr lang="nl-NL" sz="3200" b="1" dirty="0" smtClean="0">
                <a:solidFill>
                  <a:srgbClr val="FF6600"/>
                </a:solidFill>
                <a:latin typeface="Calibri" panose="020F0502020204030204" pitchFamily="34" charset="0"/>
                <a:cs typeface="Calibri" panose="020F0502020204030204" pitchFamily="34" charset="0"/>
              </a:rPr>
              <a:t>tool: achtergrondinformatie </a:t>
            </a:r>
            <a:endParaRPr lang="nl-NL" sz="3200" b="1" dirty="0">
              <a:solidFill>
                <a:srgbClr val="FF66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288141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52" name="Group 4"/>
          <p:cNvGrpSpPr>
            <a:grpSpLocks/>
          </p:cNvGrpSpPr>
          <p:nvPr/>
        </p:nvGrpSpPr>
        <p:grpSpPr bwMode="auto">
          <a:xfrm>
            <a:off x="5809688" y="641318"/>
            <a:ext cx="2622549" cy="2203450"/>
            <a:chOff x="239" y="2454"/>
            <a:chExt cx="1652" cy="1388"/>
          </a:xfrm>
        </p:grpSpPr>
        <p:sp>
          <p:nvSpPr>
            <p:cNvPr id="27654" name="Oval 5"/>
            <p:cNvSpPr>
              <a:spLocks noChangeArrowheads="1"/>
            </p:cNvSpPr>
            <p:nvPr/>
          </p:nvSpPr>
          <p:spPr bwMode="auto">
            <a:xfrm>
              <a:off x="239" y="2718"/>
              <a:ext cx="1156" cy="1124"/>
            </a:xfrm>
            <a:prstGeom prst="ellipse">
              <a:avLst/>
            </a:prstGeom>
            <a:noFill/>
            <a:ln w="38100" cmpd="dbl">
              <a:solidFill>
                <a:schemeClr val="tx1"/>
              </a:solidFill>
              <a:round/>
              <a:headEnd/>
              <a:tailEnd/>
            </a:ln>
          </p:spPr>
          <p:txBody>
            <a:bodyPr wrap="none" anchor="ctr"/>
            <a:lstStyle/>
            <a:p>
              <a:endParaRPr lang="nl-NL"/>
            </a:p>
          </p:txBody>
        </p:sp>
        <p:sp>
          <p:nvSpPr>
            <p:cNvPr id="27655" name="AutoShape 6"/>
            <p:cNvSpPr>
              <a:spLocks noChangeArrowheads="1"/>
            </p:cNvSpPr>
            <p:nvPr/>
          </p:nvSpPr>
          <p:spPr bwMode="auto">
            <a:xfrm rot="1166227">
              <a:off x="398" y="2705"/>
              <a:ext cx="1060" cy="810"/>
            </a:xfrm>
            <a:custGeom>
              <a:avLst/>
              <a:gdLst>
                <a:gd name="T0" fmla="*/ 42 w 21600"/>
                <a:gd name="T1" fmla="*/ 3 h 21600"/>
                <a:gd name="T2" fmla="*/ 25 w 21600"/>
                <a:gd name="T3" fmla="*/ 2 h 21600"/>
                <a:gd name="T4" fmla="*/ 38 w 21600"/>
                <a:gd name="T5" fmla="*/ 6 h 21600"/>
                <a:gd name="T6" fmla="*/ 58 w 21600"/>
                <a:gd name="T7" fmla="*/ 11 h 21600"/>
                <a:gd name="T8" fmla="*/ 51 w 21600"/>
                <a:gd name="T9" fmla="*/ 18 h 21600"/>
                <a:gd name="T10" fmla="*/ 40 w 21600"/>
                <a:gd name="T11" fmla="*/ 14 h 21600"/>
                <a:gd name="T12" fmla="*/ 0 60000 65536"/>
                <a:gd name="T13" fmla="*/ 0 60000 65536"/>
                <a:gd name="T14" fmla="*/ 0 60000 65536"/>
                <a:gd name="T15" fmla="*/ 0 60000 65536"/>
                <a:gd name="T16" fmla="*/ 0 60000 65536"/>
                <a:gd name="T17" fmla="*/ 0 60000 65536"/>
                <a:gd name="T18" fmla="*/ 3158 w 21600"/>
                <a:gd name="T19" fmla="*/ 3173 h 21600"/>
                <a:gd name="T20" fmla="*/ 18442 w 21600"/>
                <a:gd name="T21" fmla="*/ 1842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095" y="9071"/>
                  </a:moveTo>
                  <a:cubicBezTo>
                    <a:pt x="18276" y="5141"/>
                    <a:pt x="14813" y="2326"/>
                    <a:pt x="10800" y="2326"/>
                  </a:cubicBezTo>
                  <a:cubicBezTo>
                    <a:pt x="10654" y="2325"/>
                    <a:pt x="10508" y="2329"/>
                    <a:pt x="10363" y="2337"/>
                  </a:cubicBezTo>
                  <a:lnTo>
                    <a:pt x="10243" y="14"/>
                  </a:lnTo>
                  <a:cubicBezTo>
                    <a:pt x="10428" y="4"/>
                    <a:pt x="10614" y="-1"/>
                    <a:pt x="10800" y="0"/>
                  </a:cubicBezTo>
                  <a:cubicBezTo>
                    <a:pt x="15915" y="0"/>
                    <a:pt x="20329" y="3588"/>
                    <a:pt x="21372" y="8596"/>
                  </a:cubicBezTo>
                  <a:lnTo>
                    <a:pt x="24016" y="8045"/>
                  </a:lnTo>
                  <a:lnTo>
                    <a:pt x="21022" y="12615"/>
                  </a:lnTo>
                  <a:lnTo>
                    <a:pt x="16452" y="9621"/>
                  </a:lnTo>
                  <a:lnTo>
                    <a:pt x="19095" y="9071"/>
                  </a:lnTo>
                  <a:close/>
                </a:path>
              </a:pathLst>
            </a:custGeom>
            <a:solidFill>
              <a:schemeClr val="accent1"/>
            </a:solidFill>
            <a:ln w="9525">
              <a:solidFill>
                <a:schemeClr val="tx1"/>
              </a:solidFill>
              <a:miter lim="800000"/>
              <a:headEnd/>
              <a:tailEnd/>
            </a:ln>
          </p:spPr>
          <p:txBody>
            <a:bodyPr wrap="none" anchor="ctr"/>
            <a:lstStyle/>
            <a:p>
              <a:endParaRPr lang="nl-NL"/>
            </a:p>
          </p:txBody>
        </p:sp>
        <p:sp>
          <p:nvSpPr>
            <p:cNvPr id="27656" name="Text Box 7"/>
            <p:cNvSpPr txBox="1">
              <a:spLocks noChangeArrowheads="1"/>
            </p:cNvSpPr>
            <p:nvPr/>
          </p:nvSpPr>
          <p:spPr bwMode="auto">
            <a:xfrm>
              <a:off x="1395" y="2718"/>
              <a:ext cx="496" cy="212"/>
            </a:xfrm>
            <a:prstGeom prst="rect">
              <a:avLst/>
            </a:prstGeom>
            <a:noFill/>
            <a:ln w="9525">
              <a:noFill/>
              <a:miter lim="800000"/>
              <a:headEnd/>
              <a:tailEnd/>
            </a:ln>
          </p:spPr>
          <p:txBody>
            <a:bodyPr>
              <a:spAutoFit/>
            </a:bodyPr>
            <a:lstStyle/>
            <a:p>
              <a:pPr>
                <a:spcBef>
                  <a:spcPct val="50000"/>
                </a:spcBef>
              </a:pPr>
              <a:r>
                <a:rPr lang="nl-NL" sz="1600" dirty="0" smtClean="0"/>
                <a:t>X</a:t>
              </a:r>
              <a:endParaRPr lang="nl-NL" sz="1600" dirty="0"/>
            </a:p>
          </p:txBody>
        </p:sp>
        <p:sp>
          <p:nvSpPr>
            <p:cNvPr id="27657" name="Rectangle 8"/>
            <p:cNvSpPr>
              <a:spLocks noChangeArrowheads="1"/>
            </p:cNvSpPr>
            <p:nvPr/>
          </p:nvSpPr>
          <p:spPr bwMode="auto">
            <a:xfrm rot="295627">
              <a:off x="828" y="2696"/>
              <a:ext cx="157" cy="71"/>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27658" name="Text Box 9"/>
            <p:cNvSpPr txBox="1">
              <a:spLocks noChangeArrowheads="1"/>
            </p:cNvSpPr>
            <p:nvPr/>
          </p:nvSpPr>
          <p:spPr bwMode="auto">
            <a:xfrm>
              <a:off x="657" y="2454"/>
              <a:ext cx="896" cy="213"/>
            </a:xfrm>
            <a:prstGeom prst="rect">
              <a:avLst/>
            </a:prstGeom>
            <a:noFill/>
            <a:ln w="9525">
              <a:noFill/>
              <a:miter lim="800000"/>
              <a:headEnd/>
              <a:tailEnd/>
            </a:ln>
          </p:spPr>
          <p:txBody>
            <a:bodyPr>
              <a:spAutoFit/>
            </a:bodyPr>
            <a:lstStyle/>
            <a:p>
              <a:pPr>
                <a:spcBef>
                  <a:spcPct val="50000"/>
                </a:spcBef>
              </a:pPr>
              <a:r>
                <a:rPr lang="nl-NL" sz="1600" dirty="0" err="1" smtClean="0"/>
                <a:t>Lac-promoter</a:t>
              </a:r>
              <a:r>
                <a:rPr lang="nl-NL" sz="1600" dirty="0" smtClean="0"/>
                <a:t> </a:t>
              </a:r>
              <a:endParaRPr lang="nl-NL" sz="1600" dirty="0"/>
            </a:p>
          </p:txBody>
        </p:sp>
      </p:grpSp>
      <p:sp>
        <p:nvSpPr>
          <p:cNvPr id="27653" name="Rectangle 10"/>
          <p:cNvSpPr>
            <a:spLocks noChangeArrowheads="1"/>
          </p:cNvSpPr>
          <p:nvPr/>
        </p:nvSpPr>
        <p:spPr bwMode="auto">
          <a:xfrm>
            <a:off x="5396448" y="351778"/>
            <a:ext cx="2965450" cy="2921000"/>
          </a:xfrm>
          <a:prstGeom prst="rect">
            <a:avLst/>
          </a:prstGeom>
          <a:noFill/>
          <a:ln w="9525">
            <a:solidFill>
              <a:schemeClr val="tx1"/>
            </a:solidFill>
            <a:miter lim="800000"/>
            <a:headEnd/>
            <a:tailEnd/>
          </a:ln>
        </p:spPr>
        <p:txBody>
          <a:bodyPr wrap="none" anchor="ctr"/>
          <a:lstStyle/>
          <a:p>
            <a:endParaRPr lang="nl-NL"/>
          </a:p>
        </p:txBody>
      </p:sp>
      <p:sp>
        <p:nvSpPr>
          <p:cNvPr id="12" name="Text Box 55"/>
          <p:cNvSpPr txBox="1">
            <a:spLocks noChangeArrowheads="1"/>
          </p:cNvSpPr>
          <p:nvPr/>
        </p:nvSpPr>
        <p:spPr bwMode="auto">
          <a:xfrm>
            <a:off x="305806" y="351778"/>
            <a:ext cx="4926030" cy="2492990"/>
          </a:xfrm>
          <a:prstGeom prst="rect">
            <a:avLst/>
          </a:prstGeom>
          <a:noFill/>
          <a:ln w="9525">
            <a:noFill/>
            <a:miter lim="800000"/>
            <a:headEnd/>
            <a:tailEnd/>
          </a:ln>
        </p:spPr>
        <p:txBody>
          <a:bodyPr wrap="square">
            <a:spAutoFit/>
          </a:bodyPr>
          <a:lstStyle/>
          <a:p>
            <a:pPr>
              <a:spcBef>
                <a:spcPct val="50000"/>
              </a:spcBef>
            </a:pPr>
            <a:r>
              <a:rPr lang="en-US" sz="3600" b="1" dirty="0" smtClean="0">
                <a:solidFill>
                  <a:srgbClr val="FF6600"/>
                </a:solidFill>
                <a:latin typeface="Calibri" panose="020F0502020204030204" pitchFamily="34" charset="0"/>
                <a:cs typeface="Calibri" panose="020F0502020204030204" pitchFamily="34" charset="0"/>
              </a:rPr>
              <a:t>Tool 1: </a:t>
            </a:r>
            <a:r>
              <a:rPr lang="en-US" sz="3600" b="1" i="1" dirty="0" smtClean="0">
                <a:solidFill>
                  <a:srgbClr val="FF6600"/>
                </a:solidFill>
                <a:latin typeface="Calibri" panose="020F0502020204030204" pitchFamily="34" charset="0"/>
                <a:cs typeface="Calibri" panose="020F0502020204030204" pitchFamily="34" charset="0"/>
              </a:rPr>
              <a:t>Lac</a:t>
            </a:r>
            <a:r>
              <a:rPr lang="en-US" sz="3600" b="1" dirty="0" smtClean="0">
                <a:solidFill>
                  <a:srgbClr val="FF6600"/>
                </a:solidFill>
                <a:latin typeface="Calibri" panose="020F0502020204030204" pitchFamily="34" charset="0"/>
                <a:cs typeface="Calibri" panose="020F0502020204030204" pitchFamily="34" charset="0"/>
              </a:rPr>
              <a:t> </a:t>
            </a:r>
            <a:r>
              <a:rPr lang="en-US" sz="3600" b="1" dirty="0" err="1" smtClean="0">
                <a:solidFill>
                  <a:srgbClr val="FF6600"/>
                </a:solidFill>
                <a:latin typeface="Calibri" panose="020F0502020204030204" pitchFamily="34" charset="0"/>
                <a:cs typeface="Calibri" panose="020F0502020204030204" pitchFamily="34" charset="0"/>
              </a:rPr>
              <a:t>als</a:t>
            </a:r>
            <a:r>
              <a:rPr lang="en-US" sz="3600" b="1" dirty="0" smtClean="0">
                <a:solidFill>
                  <a:srgbClr val="FF6600"/>
                </a:solidFill>
                <a:latin typeface="Calibri" panose="020F0502020204030204" pitchFamily="34" charset="0"/>
                <a:cs typeface="Calibri" panose="020F0502020204030204" pitchFamily="34" charset="0"/>
              </a:rPr>
              <a:t> </a:t>
            </a:r>
            <a:r>
              <a:rPr lang="en-US" sz="3600" b="1" dirty="0" err="1" smtClean="0">
                <a:solidFill>
                  <a:srgbClr val="FF6600"/>
                </a:solidFill>
                <a:latin typeface="Calibri" panose="020F0502020204030204" pitchFamily="34" charset="0"/>
                <a:cs typeface="Calibri" panose="020F0502020204030204" pitchFamily="34" charset="0"/>
              </a:rPr>
              <a:t>expressie</a:t>
            </a:r>
            <a:r>
              <a:rPr lang="en-US" sz="3600" b="1" dirty="0" smtClean="0">
                <a:solidFill>
                  <a:srgbClr val="FF6600"/>
                </a:solidFill>
                <a:latin typeface="Calibri" panose="020F0502020204030204" pitchFamily="34" charset="0"/>
                <a:cs typeface="Calibri" panose="020F0502020204030204" pitchFamily="34" charset="0"/>
              </a:rPr>
              <a:t> </a:t>
            </a:r>
            <a:r>
              <a:rPr lang="en-US" sz="3600" b="1" dirty="0" err="1" smtClean="0">
                <a:solidFill>
                  <a:srgbClr val="FF6600"/>
                </a:solidFill>
                <a:latin typeface="Calibri" panose="020F0502020204030204" pitchFamily="34" charset="0"/>
                <a:cs typeface="Calibri" panose="020F0502020204030204" pitchFamily="34" charset="0"/>
              </a:rPr>
              <a:t>systeem</a:t>
            </a:r>
            <a:endParaRPr lang="en-US" sz="3600" b="1" dirty="0" smtClean="0">
              <a:solidFill>
                <a:srgbClr val="FF6600"/>
              </a:solidFill>
              <a:latin typeface="Calibri" panose="020F0502020204030204" pitchFamily="34" charset="0"/>
              <a:cs typeface="Calibri" panose="020F0502020204030204" pitchFamily="34" charset="0"/>
            </a:endParaRPr>
          </a:p>
          <a:p>
            <a:pPr>
              <a:spcBef>
                <a:spcPct val="50000"/>
              </a:spcBef>
            </a:pPr>
            <a:r>
              <a:rPr lang="en-US" sz="2400" b="1" i="1" u="sng" dirty="0" smtClean="0">
                <a:latin typeface="Calibri" panose="020F0502020204030204" pitchFamily="34" charset="0"/>
                <a:cs typeface="Calibri" panose="020F0502020204030204" pitchFamily="34" charset="0"/>
              </a:rPr>
              <a:t>Lac-</a:t>
            </a:r>
            <a:r>
              <a:rPr lang="en-US" sz="2400" b="1" u="sng" dirty="0" smtClean="0">
                <a:latin typeface="Calibri" panose="020F0502020204030204" pitchFamily="34" charset="0"/>
                <a:cs typeface="Calibri" panose="020F0502020204030204" pitchFamily="34" charset="0"/>
              </a:rPr>
              <a:t>promote</a:t>
            </a:r>
            <a:r>
              <a:rPr lang="en-US" sz="2400" b="1" i="1" u="sng" dirty="0" smtClean="0">
                <a:latin typeface="Calibri" panose="020F0502020204030204" pitchFamily="34" charset="0"/>
                <a:cs typeface="Calibri" panose="020F0502020204030204" pitchFamily="34" charset="0"/>
              </a:rPr>
              <a:t>r</a:t>
            </a:r>
            <a:r>
              <a:rPr lang="en-US" sz="2400" dirty="0" smtClean="0">
                <a:latin typeface="Calibri" panose="020F0502020204030204" pitchFamily="34" charset="0"/>
                <a:cs typeface="Calibri" panose="020F0502020204030204" pitchFamily="34" charset="0"/>
              </a:rPr>
              <a:t> </a:t>
            </a:r>
            <a:r>
              <a:rPr lang="en-US" sz="2400" dirty="0" err="1" smtClean="0">
                <a:latin typeface="Calibri" panose="020F0502020204030204" pitchFamily="34" charset="0"/>
                <a:cs typeface="Calibri" panose="020F0502020204030204" pitchFamily="34" charset="0"/>
              </a:rPr>
              <a:t>gebruiken</a:t>
            </a:r>
            <a:r>
              <a:rPr lang="en-US" sz="2400" dirty="0" smtClean="0">
                <a:latin typeface="Calibri" panose="020F0502020204030204" pitchFamily="34" charset="0"/>
                <a:cs typeface="Calibri" panose="020F0502020204030204" pitchFamily="34" charset="0"/>
              </a:rPr>
              <a:t> om Gen van  </a:t>
            </a:r>
            <a:r>
              <a:rPr lang="en-US" sz="2400" dirty="0" err="1" smtClean="0">
                <a:latin typeface="Calibri" panose="020F0502020204030204" pitchFamily="34" charset="0"/>
                <a:cs typeface="Calibri" panose="020F0502020204030204" pitchFamily="34" charset="0"/>
              </a:rPr>
              <a:t>Interesse</a:t>
            </a:r>
            <a:r>
              <a:rPr lang="en-US" sz="2400" dirty="0" smtClean="0">
                <a:latin typeface="Calibri" panose="020F0502020204030204" pitchFamily="34" charset="0"/>
                <a:cs typeface="Calibri" panose="020F0502020204030204" pitchFamily="34" charset="0"/>
              </a:rPr>
              <a:t> (X) tot </a:t>
            </a:r>
            <a:r>
              <a:rPr lang="en-US" sz="2400" dirty="0" err="1" smtClean="0">
                <a:latin typeface="Calibri" panose="020F0502020204030204" pitchFamily="34" charset="0"/>
                <a:cs typeface="Calibri" panose="020F0502020204030204" pitchFamily="34" charset="0"/>
              </a:rPr>
              <a:t>expressie</a:t>
            </a:r>
            <a:r>
              <a:rPr lang="en-US" sz="2400" dirty="0" smtClean="0">
                <a:latin typeface="Calibri" panose="020F0502020204030204" pitchFamily="34" charset="0"/>
                <a:cs typeface="Calibri" panose="020F0502020204030204" pitchFamily="34" charset="0"/>
              </a:rPr>
              <a:t> te </a:t>
            </a:r>
            <a:r>
              <a:rPr lang="en-US" sz="2400" dirty="0" err="1" smtClean="0">
                <a:latin typeface="Calibri" panose="020F0502020204030204" pitchFamily="34" charset="0"/>
                <a:cs typeface="Calibri" panose="020F0502020204030204" pitchFamily="34" charset="0"/>
              </a:rPr>
              <a:t>laten</a:t>
            </a:r>
            <a:r>
              <a:rPr lang="en-US" sz="2400" dirty="0" smtClean="0">
                <a:latin typeface="Calibri" panose="020F0502020204030204" pitchFamily="34" charset="0"/>
                <a:cs typeface="Calibri" panose="020F0502020204030204" pitchFamily="34" charset="0"/>
              </a:rPr>
              <a:t> </a:t>
            </a:r>
            <a:r>
              <a:rPr lang="en-US" sz="2400" dirty="0" err="1" smtClean="0">
                <a:latin typeface="Calibri" panose="020F0502020204030204" pitchFamily="34" charset="0"/>
                <a:cs typeface="Calibri" panose="020F0502020204030204" pitchFamily="34" charset="0"/>
              </a:rPr>
              <a:t>komen</a:t>
            </a:r>
            <a:endParaRPr lang="nl-NL" sz="2400" dirty="0">
              <a:latin typeface="Calibri" panose="020F0502020204030204" pitchFamily="34" charset="0"/>
              <a:cs typeface="Calibri" panose="020F0502020204030204" pitchFamily="34" charset="0"/>
            </a:endParaRPr>
          </a:p>
        </p:txBody>
      </p:sp>
      <p:sp>
        <p:nvSpPr>
          <p:cNvPr id="4" name="Tekstvak 3"/>
          <p:cNvSpPr txBox="1"/>
          <p:nvPr/>
        </p:nvSpPr>
        <p:spPr>
          <a:xfrm>
            <a:off x="305806" y="3427897"/>
            <a:ext cx="8010205" cy="3046988"/>
          </a:xfrm>
          <a:prstGeom prst="rect">
            <a:avLst/>
          </a:prstGeom>
          <a:noFill/>
        </p:spPr>
        <p:txBody>
          <a:bodyPr wrap="square" rtlCol="0">
            <a:spAutoFit/>
          </a:bodyPr>
          <a:lstStyle/>
          <a:p>
            <a:r>
              <a:rPr lang="nl-NL" sz="2400" u="sng" dirty="0" smtClean="0">
                <a:latin typeface="Calibri" panose="020F0502020204030204" pitchFamily="34" charset="0"/>
                <a:cs typeface="Calibri" panose="020F0502020204030204" pitchFamily="34" charset="0"/>
              </a:rPr>
              <a:t>Werkwijze</a:t>
            </a:r>
            <a:r>
              <a:rPr lang="nl-NL" sz="2400" dirty="0" smtClean="0">
                <a:latin typeface="Calibri" panose="020F0502020204030204" pitchFamily="34" charset="0"/>
                <a:cs typeface="Calibri" panose="020F0502020204030204" pitchFamily="34" charset="0"/>
              </a:rPr>
              <a:t>:</a:t>
            </a:r>
          </a:p>
          <a:p>
            <a:pPr marL="342900" indent="-342900">
              <a:buFont typeface="Wingdings" panose="05000000000000000000" pitchFamily="2" charset="2"/>
              <a:buChar char="Ø"/>
            </a:pPr>
            <a:r>
              <a:rPr lang="nl-NL" sz="2400" dirty="0" smtClean="0">
                <a:latin typeface="Calibri" panose="020F0502020204030204" pitchFamily="34" charset="0"/>
                <a:cs typeface="Calibri" panose="020F0502020204030204" pitchFamily="34" charset="0"/>
              </a:rPr>
              <a:t>Gen van Interesse (X) kloneren achter de </a:t>
            </a:r>
            <a:r>
              <a:rPr lang="nl-NL" sz="2400" dirty="0" err="1" smtClean="0">
                <a:latin typeface="Calibri" panose="020F0502020204030204" pitchFamily="34" charset="0"/>
                <a:cs typeface="Calibri" panose="020F0502020204030204" pitchFamily="34" charset="0"/>
              </a:rPr>
              <a:t>lac-promoter</a:t>
            </a:r>
            <a:r>
              <a:rPr lang="nl-NL" sz="2400" dirty="0" smtClean="0">
                <a:latin typeface="Calibri" panose="020F0502020204030204" pitchFamily="34" charset="0"/>
                <a:cs typeface="Calibri" panose="020F0502020204030204" pitchFamily="34" charset="0"/>
              </a:rPr>
              <a:t> en in gastheer brengen</a:t>
            </a:r>
          </a:p>
          <a:p>
            <a:pPr marL="342900" indent="-342900">
              <a:buFont typeface="Wingdings" panose="05000000000000000000" pitchFamily="2" charset="2"/>
              <a:buChar char="Ø"/>
            </a:pPr>
            <a:r>
              <a:rPr lang="nl-NL" sz="2400" dirty="0" smtClean="0">
                <a:latin typeface="Calibri" panose="020F0502020204030204" pitchFamily="34" charset="0"/>
                <a:cs typeface="Calibri" panose="020F0502020204030204" pitchFamily="34" charset="0"/>
              </a:rPr>
              <a:t>IPTG als alternatieve </a:t>
            </a:r>
            <a:r>
              <a:rPr lang="nl-NL" sz="2400" dirty="0" err="1" smtClean="0">
                <a:latin typeface="Calibri" panose="020F0502020204030204" pitchFamily="34" charset="0"/>
                <a:cs typeface="Calibri" panose="020F0502020204030204" pitchFamily="34" charset="0"/>
              </a:rPr>
              <a:t>inducer</a:t>
            </a:r>
            <a:r>
              <a:rPr lang="nl-NL" sz="2400" dirty="0" smtClean="0">
                <a:latin typeface="Calibri" panose="020F0502020204030204" pitchFamily="34" charset="0"/>
                <a:cs typeface="Calibri" panose="020F0502020204030204" pitchFamily="34" charset="0"/>
              </a:rPr>
              <a:t> gebruiken, zodat de </a:t>
            </a:r>
            <a:r>
              <a:rPr lang="nl-NL" sz="2400" dirty="0" err="1" smtClean="0">
                <a:latin typeface="Calibri" panose="020F0502020204030204" pitchFamily="34" charset="0"/>
                <a:cs typeface="Calibri" panose="020F0502020204030204" pitchFamily="34" charset="0"/>
                <a:sym typeface="Wingdings" panose="05000000000000000000" pitchFamily="2" charset="2"/>
              </a:rPr>
              <a:t>lac-promoter</a:t>
            </a:r>
            <a:r>
              <a:rPr lang="nl-NL" sz="2400" dirty="0" smtClean="0">
                <a:latin typeface="Calibri" panose="020F0502020204030204" pitchFamily="34" charset="0"/>
                <a:cs typeface="Calibri" panose="020F0502020204030204" pitchFamily="34" charset="0"/>
                <a:sym typeface="Wingdings" panose="05000000000000000000" pitchFamily="2" charset="2"/>
              </a:rPr>
              <a:t> aan gaat</a:t>
            </a:r>
          </a:p>
          <a:p>
            <a:pPr marL="342900" indent="-342900">
              <a:buFont typeface="Wingdings" panose="05000000000000000000" pitchFamily="2" charset="2"/>
              <a:buChar char="Ø"/>
            </a:pPr>
            <a:r>
              <a:rPr lang="nl-NL" sz="2400" dirty="0" smtClean="0">
                <a:latin typeface="Calibri" panose="020F0502020204030204" pitchFamily="34" charset="0"/>
                <a:cs typeface="Calibri" panose="020F0502020204030204" pitchFamily="34" charset="0"/>
                <a:sym typeface="Wingdings" panose="05000000000000000000" pitchFamily="2" charset="2"/>
              </a:rPr>
              <a:t>Gen gelegen downstream van de </a:t>
            </a:r>
            <a:r>
              <a:rPr lang="nl-NL" sz="2400" dirty="0" err="1" smtClean="0">
                <a:latin typeface="Calibri" panose="020F0502020204030204" pitchFamily="34" charset="0"/>
                <a:cs typeface="Calibri" panose="020F0502020204030204" pitchFamily="34" charset="0"/>
                <a:sym typeface="Wingdings" panose="05000000000000000000" pitchFamily="2" charset="2"/>
              </a:rPr>
              <a:t>promoter</a:t>
            </a:r>
            <a:r>
              <a:rPr lang="nl-NL" sz="2400" dirty="0" smtClean="0">
                <a:latin typeface="Calibri" panose="020F0502020204030204" pitchFamily="34" charset="0"/>
                <a:cs typeface="Calibri" panose="020F0502020204030204" pitchFamily="34" charset="0"/>
                <a:sym typeface="Wingdings" panose="05000000000000000000" pitchFamily="2" charset="2"/>
              </a:rPr>
              <a:t> wordt afgeschreven. Op deze manier kun je veel genproduct van interesse verkrijgen</a:t>
            </a:r>
            <a:endParaRPr lang="nl-NL"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088742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 Box 3"/>
          <p:cNvSpPr txBox="1">
            <a:spLocks noChangeArrowheads="1"/>
          </p:cNvSpPr>
          <p:nvPr/>
        </p:nvSpPr>
        <p:spPr bwMode="auto">
          <a:xfrm>
            <a:off x="273318" y="972927"/>
            <a:ext cx="4158004" cy="1169551"/>
          </a:xfrm>
          <a:prstGeom prst="rect">
            <a:avLst/>
          </a:prstGeom>
          <a:noFill/>
          <a:ln w="9525">
            <a:noFill/>
            <a:miter lim="800000"/>
            <a:headEnd/>
            <a:tailEnd/>
          </a:ln>
        </p:spPr>
        <p:txBody>
          <a:bodyPr wrap="square">
            <a:spAutoFit/>
          </a:bodyPr>
          <a:lstStyle/>
          <a:p>
            <a:pPr>
              <a:spcBef>
                <a:spcPct val="50000"/>
              </a:spcBef>
            </a:pPr>
            <a:r>
              <a:rPr lang="en-US" sz="2000" b="1" dirty="0" smtClean="0">
                <a:latin typeface="Calibri" panose="020F0502020204030204" pitchFamily="34" charset="0"/>
                <a:cs typeface="Calibri" panose="020F0502020204030204" pitchFamily="34" charset="0"/>
              </a:rPr>
              <a:t>Reporter</a:t>
            </a:r>
            <a:r>
              <a:rPr lang="en-US" sz="2000" dirty="0" smtClean="0">
                <a:latin typeface="Calibri" panose="020F0502020204030204" pitchFamily="34" charset="0"/>
                <a:cs typeface="Calibri" panose="020F0502020204030204" pitchFamily="34" charset="0"/>
              </a:rPr>
              <a:t>-gen</a:t>
            </a:r>
            <a:r>
              <a:rPr lang="en-US" sz="2000" dirty="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kan</a:t>
            </a:r>
            <a:r>
              <a:rPr lang="en-US" sz="2000" dirty="0" smtClean="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je </a:t>
            </a:r>
            <a:r>
              <a:rPr lang="en-US" sz="2000" dirty="0" err="1">
                <a:latin typeface="Calibri" panose="020F0502020204030204" pitchFamily="34" charset="0"/>
                <a:cs typeface="Calibri" panose="020F0502020204030204" pitchFamily="34" charset="0"/>
              </a:rPr>
              <a:t>iets</a:t>
            </a:r>
            <a:r>
              <a:rPr lang="en-US" sz="2000" dirty="0">
                <a:latin typeface="Calibri" panose="020F0502020204030204" pitchFamily="34" charset="0"/>
                <a:cs typeface="Calibri" panose="020F0502020204030204" pitchFamily="34" charset="0"/>
              </a:rPr>
              <a:t> over je promoter van </a:t>
            </a:r>
            <a:r>
              <a:rPr lang="en-US" sz="2000" dirty="0" err="1">
                <a:latin typeface="Calibri" panose="020F0502020204030204" pitchFamily="34" charset="0"/>
                <a:cs typeface="Calibri" panose="020F0502020204030204" pitchFamily="34" charset="0"/>
              </a:rPr>
              <a:t>interesse</a:t>
            </a:r>
            <a:r>
              <a:rPr lang="en-US" sz="2000" dirty="0">
                <a:latin typeface="Calibri" panose="020F0502020204030204" pitchFamily="34" charset="0"/>
                <a:cs typeface="Calibri" panose="020F0502020204030204" pitchFamily="34" charset="0"/>
              </a:rPr>
              <a:t> </a:t>
            </a:r>
            <a:r>
              <a:rPr lang="en-US" sz="2000" dirty="0" smtClean="0">
                <a:latin typeface="Calibri" panose="020F0502020204030204" pitchFamily="34" charset="0"/>
                <a:cs typeface="Calibri" panose="020F0502020204030204" pitchFamily="34" charset="0"/>
              </a:rPr>
              <a:t>(Y) </a:t>
            </a:r>
            <a:r>
              <a:rPr lang="en-US" sz="2000" dirty="0" err="1" smtClean="0">
                <a:latin typeface="Calibri" panose="020F0502020204030204" pitchFamily="34" charset="0"/>
                <a:cs typeface="Calibri" panose="020F0502020204030204" pitchFamily="34" charset="0"/>
              </a:rPr>
              <a:t>vertellen</a:t>
            </a:r>
            <a:r>
              <a:rPr lang="en-US" sz="2000" dirty="0" smtClean="0">
                <a:latin typeface="Calibri" panose="020F0502020204030204" pitchFamily="34" charset="0"/>
                <a:cs typeface="Calibri" panose="020F0502020204030204" pitchFamily="34" charset="0"/>
              </a:rPr>
              <a:t>.</a:t>
            </a:r>
          </a:p>
          <a:p>
            <a:pPr>
              <a:spcBef>
                <a:spcPct val="50000"/>
              </a:spcBef>
            </a:pPr>
            <a:r>
              <a:rPr lang="en-US" sz="2000" b="1" i="1" dirty="0" err="1" smtClean="0">
                <a:solidFill>
                  <a:srgbClr val="FF6600"/>
                </a:solidFill>
                <a:latin typeface="Calibri" panose="020F0502020204030204" pitchFamily="34" charset="0"/>
                <a:cs typeface="Calibri" panose="020F0502020204030204" pitchFamily="34" charset="0"/>
              </a:rPr>
              <a:t>lacZ</a:t>
            </a:r>
            <a:r>
              <a:rPr lang="en-US" sz="2000" b="1" dirty="0" smtClean="0">
                <a:solidFill>
                  <a:srgbClr val="FF6600"/>
                </a:solidFill>
                <a:latin typeface="Calibri" panose="020F0502020204030204" pitchFamily="34" charset="0"/>
                <a:cs typeface="Calibri" panose="020F0502020204030204" pitchFamily="34" charset="0"/>
              </a:rPr>
              <a:t> </a:t>
            </a:r>
            <a:r>
              <a:rPr lang="en-US" sz="2000" b="1" dirty="0" err="1">
                <a:solidFill>
                  <a:srgbClr val="FF6600"/>
                </a:solidFill>
                <a:latin typeface="Calibri" panose="020F0502020204030204" pitchFamily="34" charset="0"/>
                <a:cs typeface="Calibri" panose="020F0502020204030204" pitchFamily="34" charset="0"/>
              </a:rPr>
              <a:t>vaak</a:t>
            </a:r>
            <a:r>
              <a:rPr lang="en-US" sz="2000" b="1" dirty="0">
                <a:solidFill>
                  <a:srgbClr val="FF6600"/>
                </a:solidFill>
                <a:latin typeface="Calibri" panose="020F0502020204030204" pitchFamily="34" charset="0"/>
                <a:cs typeface="Calibri" panose="020F0502020204030204" pitchFamily="34" charset="0"/>
              </a:rPr>
              <a:t> </a:t>
            </a:r>
            <a:r>
              <a:rPr lang="en-US" sz="2000" b="1" dirty="0" err="1">
                <a:solidFill>
                  <a:srgbClr val="FF6600"/>
                </a:solidFill>
                <a:latin typeface="Calibri" panose="020F0502020204030204" pitchFamily="34" charset="0"/>
                <a:cs typeface="Calibri" panose="020F0502020204030204" pitchFamily="34" charset="0"/>
              </a:rPr>
              <a:t>gebruikt</a:t>
            </a:r>
            <a:r>
              <a:rPr lang="en-US" sz="2000" b="1" dirty="0">
                <a:solidFill>
                  <a:srgbClr val="FF6600"/>
                </a:solidFill>
                <a:latin typeface="Calibri" panose="020F0502020204030204" pitchFamily="34" charset="0"/>
                <a:cs typeface="Calibri" panose="020F0502020204030204" pitchFamily="34" charset="0"/>
              </a:rPr>
              <a:t> </a:t>
            </a:r>
            <a:r>
              <a:rPr lang="en-US" sz="2000" b="1" dirty="0" err="1">
                <a:solidFill>
                  <a:srgbClr val="FF6600"/>
                </a:solidFill>
                <a:latin typeface="Calibri" panose="020F0502020204030204" pitchFamily="34" charset="0"/>
                <a:cs typeface="Calibri" panose="020F0502020204030204" pitchFamily="34" charset="0"/>
              </a:rPr>
              <a:t>als</a:t>
            </a:r>
            <a:r>
              <a:rPr lang="en-US" sz="2000" b="1" dirty="0">
                <a:solidFill>
                  <a:srgbClr val="FF6600"/>
                </a:solidFill>
                <a:latin typeface="Calibri" panose="020F0502020204030204" pitchFamily="34" charset="0"/>
                <a:cs typeface="Calibri" panose="020F0502020204030204" pitchFamily="34" charset="0"/>
              </a:rPr>
              <a:t> reporter-gen</a:t>
            </a:r>
            <a:endParaRPr lang="nl-NL" sz="2000" b="1" dirty="0">
              <a:solidFill>
                <a:srgbClr val="FF6600"/>
              </a:solidFill>
              <a:latin typeface="Calibri" panose="020F0502020204030204" pitchFamily="34" charset="0"/>
              <a:cs typeface="Calibri" panose="020F0502020204030204" pitchFamily="34" charset="0"/>
            </a:endParaRPr>
          </a:p>
        </p:txBody>
      </p:sp>
      <p:grpSp>
        <p:nvGrpSpPr>
          <p:cNvPr id="27652" name="Group 4"/>
          <p:cNvGrpSpPr>
            <a:grpSpLocks/>
          </p:cNvGrpSpPr>
          <p:nvPr/>
        </p:nvGrpSpPr>
        <p:grpSpPr bwMode="auto">
          <a:xfrm>
            <a:off x="6421901" y="386480"/>
            <a:ext cx="2010892" cy="1641899"/>
            <a:chOff x="239" y="2454"/>
            <a:chExt cx="1733" cy="1388"/>
          </a:xfrm>
        </p:grpSpPr>
        <p:sp>
          <p:nvSpPr>
            <p:cNvPr id="27654" name="Oval 5"/>
            <p:cNvSpPr>
              <a:spLocks noChangeArrowheads="1"/>
            </p:cNvSpPr>
            <p:nvPr/>
          </p:nvSpPr>
          <p:spPr bwMode="auto">
            <a:xfrm>
              <a:off x="239" y="2718"/>
              <a:ext cx="1156" cy="1124"/>
            </a:xfrm>
            <a:prstGeom prst="ellipse">
              <a:avLst/>
            </a:prstGeom>
            <a:noFill/>
            <a:ln w="38100" cmpd="dbl">
              <a:solidFill>
                <a:schemeClr val="tx1"/>
              </a:solidFill>
              <a:round/>
              <a:headEnd/>
              <a:tailEnd/>
            </a:ln>
          </p:spPr>
          <p:txBody>
            <a:bodyPr wrap="none" anchor="ctr"/>
            <a:lstStyle/>
            <a:p>
              <a:endParaRPr lang="nl-NL"/>
            </a:p>
          </p:txBody>
        </p:sp>
        <p:sp>
          <p:nvSpPr>
            <p:cNvPr id="27655" name="AutoShape 6"/>
            <p:cNvSpPr>
              <a:spLocks noChangeArrowheads="1"/>
            </p:cNvSpPr>
            <p:nvPr/>
          </p:nvSpPr>
          <p:spPr bwMode="auto">
            <a:xfrm rot="1166227">
              <a:off x="398" y="2705"/>
              <a:ext cx="1060" cy="810"/>
            </a:xfrm>
            <a:custGeom>
              <a:avLst/>
              <a:gdLst>
                <a:gd name="T0" fmla="*/ 42 w 21600"/>
                <a:gd name="T1" fmla="*/ 3 h 21600"/>
                <a:gd name="T2" fmla="*/ 25 w 21600"/>
                <a:gd name="T3" fmla="*/ 2 h 21600"/>
                <a:gd name="T4" fmla="*/ 38 w 21600"/>
                <a:gd name="T5" fmla="*/ 6 h 21600"/>
                <a:gd name="T6" fmla="*/ 58 w 21600"/>
                <a:gd name="T7" fmla="*/ 11 h 21600"/>
                <a:gd name="T8" fmla="*/ 51 w 21600"/>
                <a:gd name="T9" fmla="*/ 18 h 21600"/>
                <a:gd name="T10" fmla="*/ 40 w 21600"/>
                <a:gd name="T11" fmla="*/ 14 h 21600"/>
                <a:gd name="T12" fmla="*/ 0 60000 65536"/>
                <a:gd name="T13" fmla="*/ 0 60000 65536"/>
                <a:gd name="T14" fmla="*/ 0 60000 65536"/>
                <a:gd name="T15" fmla="*/ 0 60000 65536"/>
                <a:gd name="T16" fmla="*/ 0 60000 65536"/>
                <a:gd name="T17" fmla="*/ 0 60000 65536"/>
                <a:gd name="T18" fmla="*/ 3158 w 21600"/>
                <a:gd name="T19" fmla="*/ 3173 h 21600"/>
                <a:gd name="T20" fmla="*/ 18442 w 21600"/>
                <a:gd name="T21" fmla="*/ 1842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095" y="9071"/>
                  </a:moveTo>
                  <a:cubicBezTo>
                    <a:pt x="18276" y="5141"/>
                    <a:pt x="14813" y="2326"/>
                    <a:pt x="10800" y="2326"/>
                  </a:cubicBezTo>
                  <a:cubicBezTo>
                    <a:pt x="10654" y="2325"/>
                    <a:pt x="10508" y="2329"/>
                    <a:pt x="10363" y="2337"/>
                  </a:cubicBezTo>
                  <a:lnTo>
                    <a:pt x="10243" y="14"/>
                  </a:lnTo>
                  <a:cubicBezTo>
                    <a:pt x="10428" y="4"/>
                    <a:pt x="10614" y="-1"/>
                    <a:pt x="10800" y="0"/>
                  </a:cubicBezTo>
                  <a:cubicBezTo>
                    <a:pt x="15915" y="0"/>
                    <a:pt x="20329" y="3588"/>
                    <a:pt x="21372" y="8596"/>
                  </a:cubicBezTo>
                  <a:lnTo>
                    <a:pt x="24016" y="8045"/>
                  </a:lnTo>
                  <a:lnTo>
                    <a:pt x="21022" y="12615"/>
                  </a:lnTo>
                  <a:lnTo>
                    <a:pt x="16452" y="9621"/>
                  </a:lnTo>
                  <a:lnTo>
                    <a:pt x="19095" y="9071"/>
                  </a:lnTo>
                  <a:close/>
                </a:path>
              </a:pathLst>
            </a:custGeom>
            <a:solidFill>
              <a:schemeClr val="accent1"/>
            </a:solidFill>
            <a:ln w="9525">
              <a:solidFill>
                <a:schemeClr val="tx1"/>
              </a:solidFill>
              <a:miter lim="800000"/>
              <a:headEnd/>
              <a:tailEnd/>
            </a:ln>
          </p:spPr>
          <p:txBody>
            <a:bodyPr wrap="none" anchor="ctr"/>
            <a:lstStyle/>
            <a:p>
              <a:endParaRPr lang="nl-NL"/>
            </a:p>
          </p:txBody>
        </p:sp>
        <p:sp>
          <p:nvSpPr>
            <p:cNvPr id="27656" name="Text Box 7"/>
            <p:cNvSpPr txBox="1">
              <a:spLocks noChangeArrowheads="1"/>
            </p:cNvSpPr>
            <p:nvPr/>
          </p:nvSpPr>
          <p:spPr bwMode="auto">
            <a:xfrm>
              <a:off x="1308" y="2673"/>
              <a:ext cx="664" cy="286"/>
            </a:xfrm>
            <a:prstGeom prst="rect">
              <a:avLst/>
            </a:prstGeom>
            <a:noFill/>
            <a:ln w="9525">
              <a:noFill/>
              <a:miter lim="800000"/>
              <a:headEnd/>
              <a:tailEnd/>
            </a:ln>
          </p:spPr>
          <p:txBody>
            <a:bodyPr wrap="square">
              <a:spAutoFit/>
            </a:bodyPr>
            <a:lstStyle/>
            <a:p>
              <a:pPr>
                <a:spcBef>
                  <a:spcPct val="50000"/>
                </a:spcBef>
              </a:pPr>
              <a:r>
                <a:rPr lang="nl-NL" sz="1600" dirty="0" err="1"/>
                <a:t>LacZ</a:t>
              </a:r>
              <a:endParaRPr lang="nl-NL" sz="1600" dirty="0"/>
            </a:p>
          </p:txBody>
        </p:sp>
        <p:sp>
          <p:nvSpPr>
            <p:cNvPr id="27657" name="Rectangle 8"/>
            <p:cNvSpPr>
              <a:spLocks noChangeArrowheads="1"/>
            </p:cNvSpPr>
            <p:nvPr/>
          </p:nvSpPr>
          <p:spPr bwMode="auto">
            <a:xfrm rot="295627">
              <a:off x="828" y="2696"/>
              <a:ext cx="157" cy="71"/>
            </a:xfrm>
            <a:prstGeom prst="rect">
              <a:avLst/>
            </a:prstGeom>
            <a:solidFill>
              <a:schemeClr val="accent1"/>
            </a:solidFill>
            <a:ln w="9525">
              <a:solidFill>
                <a:schemeClr val="tx1"/>
              </a:solidFill>
              <a:miter lim="800000"/>
              <a:headEnd/>
              <a:tailEnd/>
            </a:ln>
          </p:spPr>
          <p:txBody>
            <a:bodyPr wrap="none" anchor="ctr"/>
            <a:lstStyle/>
            <a:p>
              <a:endParaRPr lang="nl-NL"/>
            </a:p>
          </p:txBody>
        </p:sp>
        <p:sp>
          <p:nvSpPr>
            <p:cNvPr id="27658" name="Text Box 9"/>
            <p:cNvSpPr txBox="1">
              <a:spLocks noChangeArrowheads="1"/>
            </p:cNvSpPr>
            <p:nvPr/>
          </p:nvSpPr>
          <p:spPr bwMode="auto">
            <a:xfrm>
              <a:off x="657" y="2454"/>
              <a:ext cx="1147" cy="286"/>
            </a:xfrm>
            <a:prstGeom prst="rect">
              <a:avLst/>
            </a:prstGeom>
            <a:noFill/>
            <a:ln w="9525">
              <a:noFill/>
              <a:miter lim="800000"/>
              <a:headEnd/>
              <a:tailEnd/>
            </a:ln>
          </p:spPr>
          <p:txBody>
            <a:bodyPr wrap="square">
              <a:spAutoFit/>
            </a:bodyPr>
            <a:lstStyle/>
            <a:p>
              <a:pPr>
                <a:spcBef>
                  <a:spcPct val="50000"/>
                </a:spcBef>
              </a:pPr>
              <a:r>
                <a:rPr lang="nl-NL" sz="1600" dirty="0" err="1"/>
                <a:t>Promoter</a:t>
              </a:r>
              <a:r>
                <a:rPr lang="nl-NL" sz="1600" dirty="0"/>
                <a:t> </a:t>
              </a:r>
              <a:r>
                <a:rPr lang="nl-NL" sz="1600" dirty="0" smtClean="0"/>
                <a:t>Y</a:t>
              </a:r>
              <a:endParaRPr lang="nl-NL" sz="1600" dirty="0"/>
            </a:p>
          </p:txBody>
        </p:sp>
      </p:grpSp>
      <p:sp>
        <p:nvSpPr>
          <p:cNvPr id="27653" name="Rectangle 10"/>
          <p:cNvSpPr>
            <a:spLocks noChangeArrowheads="1"/>
          </p:cNvSpPr>
          <p:nvPr/>
        </p:nvSpPr>
        <p:spPr bwMode="auto">
          <a:xfrm>
            <a:off x="6168684" y="248313"/>
            <a:ext cx="2264110" cy="1932179"/>
          </a:xfrm>
          <a:prstGeom prst="rect">
            <a:avLst/>
          </a:prstGeom>
          <a:noFill/>
          <a:ln w="9525">
            <a:solidFill>
              <a:schemeClr val="tx1"/>
            </a:solidFill>
            <a:miter lim="800000"/>
            <a:headEnd/>
            <a:tailEnd/>
          </a:ln>
        </p:spPr>
        <p:txBody>
          <a:bodyPr wrap="none" anchor="ctr"/>
          <a:lstStyle/>
          <a:p>
            <a:endParaRPr lang="nl-NL"/>
          </a:p>
        </p:txBody>
      </p:sp>
      <p:sp>
        <p:nvSpPr>
          <p:cNvPr id="12" name="Text Box 55"/>
          <p:cNvSpPr txBox="1">
            <a:spLocks noChangeArrowheads="1"/>
          </p:cNvSpPr>
          <p:nvPr/>
        </p:nvSpPr>
        <p:spPr bwMode="auto">
          <a:xfrm>
            <a:off x="259251" y="248313"/>
            <a:ext cx="5167162" cy="584775"/>
          </a:xfrm>
          <a:prstGeom prst="rect">
            <a:avLst/>
          </a:prstGeom>
          <a:noFill/>
          <a:ln w="9525">
            <a:noFill/>
            <a:miter lim="800000"/>
            <a:headEnd/>
            <a:tailEnd/>
          </a:ln>
        </p:spPr>
        <p:txBody>
          <a:bodyPr wrap="square">
            <a:spAutoFit/>
          </a:bodyPr>
          <a:lstStyle/>
          <a:p>
            <a:pPr>
              <a:spcBef>
                <a:spcPct val="50000"/>
              </a:spcBef>
            </a:pPr>
            <a:r>
              <a:rPr lang="en-US" sz="3200" b="1" dirty="0" smtClean="0">
                <a:solidFill>
                  <a:srgbClr val="FF6600"/>
                </a:solidFill>
                <a:latin typeface="Calibri" panose="020F0502020204030204" pitchFamily="34" charset="0"/>
                <a:cs typeface="Calibri" panose="020F0502020204030204" pitchFamily="34" charset="0"/>
              </a:rPr>
              <a:t>Tool 2: </a:t>
            </a:r>
            <a:r>
              <a:rPr lang="en-US" sz="3200" b="1" dirty="0" err="1" smtClean="0">
                <a:solidFill>
                  <a:srgbClr val="FF6600"/>
                </a:solidFill>
                <a:latin typeface="Calibri" panose="020F0502020204030204" pitchFamily="34" charset="0"/>
                <a:cs typeface="Calibri" panose="020F0502020204030204" pitchFamily="34" charset="0"/>
              </a:rPr>
              <a:t>LacZ</a:t>
            </a:r>
            <a:r>
              <a:rPr lang="en-US" sz="3200" b="1" dirty="0" smtClean="0">
                <a:solidFill>
                  <a:srgbClr val="FF6600"/>
                </a:solidFill>
                <a:latin typeface="Calibri" panose="020F0502020204030204" pitchFamily="34" charset="0"/>
                <a:cs typeface="Calibri" panose="020F0502020204030204" pitchFamily="34" charset="0"/>
              </a:rPr>
              <a:t> </a:t>
            </a:r>
            <a:r>
              <a:rPr lang="en-US" sz="3200" b="1" dirty="0" err="1" smtClean="0">
                <a:solidFill>
                  <a:srgbClr val="FF6600"/>
                </a:solidFill>
                <a:latin typeface="Calibri" panose="020F0502020204030204" pitchFamily="34" charset="0"/>
                <a:cs typeface="Calibri" panose="020F0502020204030204" pitchFamily="34" charset="0"/>
              </a:rPr>
              <a:t>als</a:t>
            </a:r>
            <a:r>
              <a:rPr lang="en-US" sz="3200" b="1" dirty="0" smtClean="0">
                <a:solidFill>
                  <a:srgbClr val="FF6600"/>
                </a:solidFill>
                <a:latin typeface="Calibri" panose="020F0502020204030204" pitchFamily="34" charset="0"/>
                <a:cs typeface="Calibri" panose="020F0502020204030204" pitchFamily="34" charset="0"/>
              </a:rPr>
              <a:t> Reporter-gen</a:t>
            </a:r>
            <a:endParaRPr lang="nl-NL" sz="3200" dirty="0">
              <a:solidFill>
                <a:srgbClr val="FF6600"/>
              </a:solidFill>
              <a:latin typeface="Calibri" panose="020F0502020204030204" pitchFamily="34" charset="0"/>
              <a:cs typeface="Calibri" panose="020F0502020204030204" pitchFamily="34" charset="0"/>
            </a:endParaRPr>
          </a:p>
        </p:txBody>
      </p:sp>
      <p:grpSp>
        <p:nvGrpSpPr>
          <p:cNvPr id="6" name="Groep 5"/>
          <p:cNvGrpSpPr/>
          <p:nvPr/>
        </p:nvGrpSpPr>
        <p:grpSpPr>
          <a:xfrm>
            <a:off x="185795" y="3988191"/>
            <a:ext cx="8765174" cy="2696974"/>
            <a:chOff x="171728" y="3770142"/>
            <a:chExt cx="8765174" cy="2696974"/>
          </a:xfrm>
        </p:grpSpPr>
        <p:sp>
          <p:nvSpPr>
            <p:cNvPr id="2" name="Rechthoek 1"/>
            <p:cNvSpPr/>
            <p:nvPr/>
          </p:nvSpPr>
          <p:spPr>
            <a:xfrm>
              <a:off x="5808577" y="6251672"/>
              <a:ext cx="2854993" cy="215444"/>
            </a:xfrm>
            <a:prstGeom prst="rect">
              <a:avLst/>
            </a:prstGeom>
          </p:spPr>
          <p:txBody>
            <a:bodyPr wrap="square">
              <a:spAutoFit/>
            </a:bodyPr>
            <a:lstStyle/>
            <a:p>
              <a:r>
                <a:rPr lang="nl-NL" sz="800" dirty="0"/>
                <a:t>http://2013.igem.org/wiki/images/a/a5/LacZsubstrates.png</a:t>
              </a:r>
            </a:p>
          </p:txBody>
        </p:sp>
        <p:pic>
          <p:nvPicPr>
            <p:cNvPr id="3" name="Afbeelding 2"/>
            <p:cNvPicPr>
              <a:picLocks noChangeAspect="1"/>
            </p:cNvPicPr>
            <p:nvPr/>
          </p:nvPicPr>
          <p:blipFill rotWithShape="1">
            <a:blip r:embed="rId2">
              <a:extLst>
                <a:ext uri="{28A0092B-C50C-407E-A947-70E740481C1C}">
                  <a14:useLocalDpi xmlns:a14="http://schemas.microsoft.com/office/drawing/2010/main" val="0"/>
                </a:ext>
              </a:extLst>
            </a:blip>
            <a:srcRect l="4259" t="48214"/>
            <a:stretch/>
          </p:blipFill>
          <p:spPr>
            <a:xfrm>
              <a:off x="259251" y="3909981"/>
              <a:ext cx="8569504" cy="2315004"/>
            </a:xfrm>
            <a:prstGeom prst="rect">
              <a:avLst/>
            </a:prstGeom>
          </p:spPr>
        </p:pic>
        <p:sp>
          <p:nvSpPr>
            <p:cNvPr id="4" name="Tekstvak 3"/>
            <p:cNvSpPr txBox="1"/>
            <p:nvPr/>
          </p:nvSpPr>
          <p:spPr>
            <a:xfrm>
              <a:off x="742471" y="5684331"/>
              <a:ext cx="1048043" cy="369332"/>
            </a:xfrm>
            <a:prstGeom prst="rect">
              <a:avLst/>
            </a:prstGeom>
            <a:noFill/>
          </p:spPr>
          <p:txBody>
            <a:bodyPr wrap="square" rtlCol="0">
              <a:spAutoFit/>
            </a:bodyPr>
            <a:lstStyle/>
            <a:p>
              <a:r>
                <a:rPr lang="nl-NL" dirty="0" smtClean="0"/>
                <a:t>X-gal</a:t>
              </a:r>
              <a:endParaRPr lang="nl-NL" dirty="0"/>
            </a:p>
          </p:txBody>
        </p:sp>
        <p:sp>
          <p:nvSpPr>
            <p:cNvPr id="5" name="Rechthoek 4"/>
            <p:cNvSpPr/>
            <p:nvPr/>
          </p:nvSpPr>
          <p:spPr>
            <a:xfrm>
              <a:off x="171728" y="3770142"/>
              <a:ext cx="8765174" cy="248153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16" name="Tekstvak 15"/>
          <p:cNvSpPr txBox="1"/>
          <p:nvPr/>
        </p:nvSpPr>
        <p:spPr>
          <a:xfrm>
            <a:off x="259251" y="2445301"/>
            <a:ext cx="8677651" cy="1323439"/>
          </a:xfrm>
          <a:prstGeom prst="rect">
            <a:avLst/>
          </a:prstGeom>
          <a:noFill/>
        </p:spPr>
        <p:txBody>
          <a:bodyPr wrap="square" rtlCol="0">
            <a:spAutoFit/>
          </a:bodyPr>
          <a:lstStyle/>
          <a:p>
            <a:pPr marL="342900" indent="-342900">
              <a:buFont typeface="Wingdings" panose="05000000000000000000" pitchFamily="2" charset="2"/>
              <a:buChar char="Ø"/>
            </a:pPr>
            <a:r>
              <a:rPr lang="nl-NL" sz="2000" dirty="0" err="1" smtClean="0">
                <a:latin typeface="Calibri" panose="020F0502020204030204" pitchFamily="34" charset="0"/>
                <a:cs typeface="Calibri" panose="020F0502020204030204" pitchFamily="34" charset="0"/>
              </a:rPr>
              <a:t>Promoter</a:t>
            </a:r>
            <a:r>
              <a:rPr lang="nl-NL" sz="2000" dirty="0" smtClean="0">
                <a:latin typeface="Calibri" panose="020F0502020204030204" pitchFamily="34" charset="0"/>
                <a:cs typeface="Calibri" panose="020F0502020204030204" pitchFamily="34" charset="0"/>
              </a:rPr>
              <a:t> van Interesse (Y) kloneren voor </a:t>
            </a:r>
            <a:r>
              <a:rPr lang="nl-NL" sz="2000" dirty="0" err="1" smtClean="0">
                <a:latin typeface="Calibri" panose="020F0502020204030204" pitchFamily="34" charset="0"/>
                <a:cs typeface="Calibri" panose="020F0502020204030204" pitchFamily="34" charset="0"/>
              </a:rPr>
              <a:t>lacZ</a:t>
            </a:r>
            <a:r>
              <a:rPr lang="nl-NL" sz="2000" dirty="0" smtClean="0">
                <a:latin typeface="Calibri" panose="020F0502020204030204" pitchFamily="34" charset="0"/>
                <a:cs typeface="Calibri" panose="020F0502020204030204" pitchFamily="34" charset="0"/>
              </a:rPr>
              <a:t> en in gastheer brengen</a:t>
            </a:r>
          </a:p>
          <a:p>
            <a:pPr marL="342900" indent="-342900">
              <a:buFont typeface="Wingdings" panose="05000000000000000000" pitchFamily="2" charset="2"/>
              <a:buChar char="Ø"/>
            </a:pPr>
            <a:r>
              <a:rPr lang="nl-NL" sz="2000" dirty="0" smtClean="0">
                <a:latin typeface="Calibri" panose="020F0502020204030204" pitchFamily="34" charset="0"/>
                <a:cs typeface="Calibri" panose="020F0502020204030204" pitchFamily="34" charset="0"/>
              </a:rPr>
              <a:t>X-gal als alternatieve substraat gebruiken</a:t>
            </a:r>
          </a:p>
          <a:p>
            <a:pPr marL="342900" indent="-342900">
              <a:buFont typeface="Wingdings" panose="05000000000000000000" pitchFamily="2" charset="2"/>
              <a:buChar char="Ø"/>
            </a:pPr>
            <a:r>
              <a:rPr lang="nl-NL" sz="2000" dirty="0" smtClean="0">
                <a:latin typeface="Calibri" panose="020F0502020204030204" pitchFamily="34" charset="0"/>
                <a:cs typeface="Calibri" panose="020F0502020204030204" pitchFamily="34" charset="0"/>
              </a:rPr>
              <a:t>Zodra de </a:t>
            </a:r>
            <a:r>
              <a:rPr lang="nl-NL" sz="2000" dirty="0" err="1" smtClean="0">
                <a:latin typeface="Calibri" panose="020F0502020204030204" pitchFamily="34" charset="0"/>
                <a:cs typeface="Calibri" panose="020F0502020204030204" pitchFamily="34" charset="0"/>
              </a:rPr>
              <a:t>promoter</a:t>
            </a:r>
            <a:r>
              <a:rPr lang="nl-NL" sz="2000" dirty="0" smtClean="0">
                <a:latin typeface="Calibri" panose="020F0502020204030204" pitchFamily="34" charset="0"/>
                <a:cs typeface="Calibri" panose="020F0502020204030204" pitchFamily="34" charset="0"/>
              </a:rPr>
              <a:t> aan gaat, wordt </a:t>
            </a:r>
            <a:r>
              <a:rPr lang="nl-NL" sz="2000" dirty="0" err="1" smtClean="0">
                <a:latin typeface="Calibri" panose="020F0502020204030204" pitchFamily="34" charset="0"/>
                <a:cs typeface="Calibri" panose="020F0502020204030204" pitchFamily="34" charset="0"/>
              </a:rPr>
              <a:t>LacZ</a:t>
            </a:r>
            <a:r>
              <a:rPr lang="nl-NL" sz="2000" dirty="0" smtClean="0">
                <a:latin typeface="Calibri" panose="020F0502020204030204" pitchFamily="34" charset="0"/>
                <a:cs typeface="Calibri" panose="020F0502020204030204" pitchFamily="34" charset="0"/>
              </a:rPr>
              <a:t> geproduceerd die </a:t>
            </a:r>
            <a:r>
              <a:rPr lang="nl-NL" sz="2000" dirty="0" err="1" smtClean="0">
                <a:latin typeface="Calibri" panose="020F0502020204030204" pitchFamily="34" charset="0"/>
                <a:cs typeface="Calibri" panose="020F0502020204030204" pitchFamily="34" charset="0"/>
              </a:rPr>
              <a:t>Xgal</a:t>
            </a:r>
            <a:r>
              <a:rPr lang="nl-NL" sz="2000" dirty="0" smtClean="0">
                <a:latin typeface="Calibri" panose="020F0502020204030204" pitchFamily="34" charset="0"/>
                <a:cs typeface="Calibri" panose="020F0502020204030204" pitchFamily="34" charset="0"/>
              </a:rPr>
              <a:t> afbreekt tot iets blauws (zichtbaar)</a:t>
            </a:r>
            <a:endParaRPr lang="nl-NL" sz="2000" dirty="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Figure 2A"/>
          <p:cNvPicPr>
            <a:picLocks noChangeAspect="1" noChangeArrowheads="1"/>
          </p:cNvPicPr>
          <p:nvPr/>
        </p:nvPicPr>
        <p:blipFill>
          <a:blip r:embed="rId2" cstate="print">
            <a:lum bright="20000" contrast="40000"/>
          </a:blip>
          <a:srcRect/>
          <a:stretch>
            <a:fillRect/>
          </a:stretch>
        </p:blipFill>
        <p:spPr bwMode="auto">
          <a:xfrm>
            <a:off x="4118887" y="861948"/>
            <a:ext cx="4564541" cy="3652534"/>
          </a:xfrm>
          <a:prstGeom prst="rect">
            <a:avLst/>
          </a:prstGeom>
          <a:noFill/>
          <a:ln w="9525">
            <a:noFill/>
            <a:miter lim="800000"/>
            <a:headEnd/>
            <a:tailEnd/>
          </a:ln>
        </p:spPr>
      </p:pic>
      <p:sp>
        <p:nvSpPr>
          <p:cNvPr id="28675" name="Rectangle 3"/>
          <p:cNvSpPr>
            <a:spLocks noChangeArrowheads="1"/>
          </p:cNvSpPr>
          <p:nvPr/>
        </p:nvSpPr>
        <p:spPr bwMode="auto">
          <a:xfrm>
            <a:off x="3974838" y="4547971"/>
            <a:ext cx="5035518" cy="1938992"/>
          </a:xfrm>
          <a:prstGeom prst="rect">
            <a:avLst/>
          </a:prstGeom>
          <a:noFill/>
          <a:ln w="9525">
            <a:noFill/>
            <a:miter lim="800000"/>
            <a:headEnd/>
            <a:tailEnd/>
          </a:ln>
        </p:spPr>
        <p:txBody>
          <a:bodyPr wrap="square" anchor="ctr">
            <a:spAutoFit/>
          </a:bodyPr>
          <a:lstStyle/>
          <a:p>
            <a:r>
              <a:rPr lang="en-US" sz="1600" b="1" dirty="0">
                <a:latin typeface="Calibri" panose="020F0502020204030204" pitchFamily="34" charset="0"/>
                <a:cs typeface="Calibri" panose="020F0502020204030204" pitchFamily="34" charset="0"/>
              </a:rPr>
              <a:t>Genetic Regulatory Circuits in Development and Disease</a:t>
            </a:r>
            <a:r>
              <a:rPr lang="en-US" sz="1600" dirty="0">
                <a:latin typeface="Calibri" panose="020F0502020204030204" pitchFamily="34" charset="0"/>
                <a:cs typeface="Calibri" panose="020F0502020204030204" pitchFamily="34" charset="0"/>
              </a:rPr>
              <a:t> Figure: R26-STOP-rtTA mouse strain enable inducible gene expression in a temporal and spatial specific fashion upon crossing with tissue specific </a:t>
            </a:r>
            <a:r>
              <a:rPr lang="en-US" sz="1600" dirty="0" err="1">
                <a:latin typeface="Calibri" panose="020F0502020204030204" pitchFamily="34" charset="0"/>
                <a:cs typeface="Calibri" panose="020F0502020204030204" pitchFamily="34" charset="0"/>
              </a:rPr>
              <a:t>Cre</a:t>
            </a:r>
            <a:r>
              <a:rPr lang="en-US" sz="1600" dirty="0">
                <a:latin typeface="Calibri" panose="020F0502020204030204" pitchFamily="34" charset="0"/>
                <a:cs typeface="Calibri" panose="020F0502020204030204" pitchFamily="34" charset="0"/>
              </a:rPr>
              <a:t>-expressing mice. Targeted expression of </a:t>
            </a:r>
            <a:r>
              <a:rPr lang="en-US" sz="1600" dirty="0" err="1">
                <a:latin typeface="Calibri" panose="020F0502020204030204" pitchFamily="34" charset="0"/>
                <a:cs typeface="Calibri" panose="020F0502020204030204" pitchFamily="34" charset="0"/>
              </a:rPr>
              <a:t>lacZ</a:t>
            </a:r>
            <a:r>
              <a:rPr lang="en-US" sz="1600" dirty="0">
                <a:latin typeface="Calibri" panose="020F0502020204030204" pitchFamily="34" charset="0"/>
                <a:cs typeface="Calibri" panose="020F0502020204030204" pitchFamily="34" charset="0"/>
              </a:rPr>
              <a:t> reporter gene in neural epithelial lineage at E13.5</a:t>
            </a:r>
            <a:r>
              <a:rPr lang="en-US" sz="1600" dirty="0" smtClean="0">
                <a:latin typeface="Calibri" panose="020F0502020204030204" pitchFamily="34" charset="0"/>
                <a:cs typeface="Calibri" panose="020F0502020204030204" pitchFamily="34" charset="0"/>
              </a:rPr>
              <a:t>. Developmental Genetics</a:t>
            </a:r>
            <a:endParaRPr lang="en-US" sz="1600" dirty="0">
              <a:latin typeface="Calibri" panose="020F0502020204030204" pitchFamily="34" charset="0"/>
              <a:cs typeface="Calibri" panose="020F0502020204030204" pitchFamily="34" charset="0"/>
            </a:endParaRPr>
          </a:p>
          <a:p>
            <a:endParaRPr lang="en-US" sz="1600" dirty="0">
              <a:latin typeface="Calibri" panose="020F0502020204030204" pitchFamily="34" charset="0"/>
              <a:cs typeface="Calibri" panose="020F0502020204030204" pitchFamily="34" charset="0"/>
            </a:endParaRPr>
          </a:p>
          <a:p>
            <a:r>
              <a:rPr lang="en-US" sz="800" dirty="0">
                <a:latin typeface="Calibri" panose="020F0502020204030204" pitchFamily="34" charset="0"/>
                <a:cs typeface="Calibri" panose="020F0502020204030204" pitchFamily="34" charset="0"/>
              </a:rPr>
              <a:t>University of Rochester Medical Center</a:t>
            </a:r>
          </a:p>
        </p:txBody>
      </p:sp>
      <p:sp>
        <p:nvSpPr>
          <p:cNvPr id="4" name="Text Box 55"/>
          <p:cNvSpPr txBox="1">
            <a:spLocks noChangeArrowheads="1"/>
          </p:cNvSpPr>
          <p:nvPr/>
        </p:nvSpPr>
        <p:spPr bwMode="auto">
          <a:xfrm>
            <a:off x="253021" y="209016"/>
            <a:ext cx="3806225" cy="584775"/>
          </a:xfrm>
          <a:prstGeom prst="rect">
            <a:avLst/>
          </a:prstGeom>
          <a:noFill/>
          <a:ln w="9525">
            <a:noFill/>
            <a:miter lim="800000"/>
            <a:headEnd/>
            <a:tailEnd/>
          </a:ln>
        </p:spPr>
        <p:txBody>
          <a:bodyPr wrap="square">
            <a:spAutoFit/>
          </a:bodyPr>
          <a:lstStyle/>
          <a:p>
            <a:pPr algn="ctr">
              <a:spcBef>
                <a:spcPct val="50000"/>
              </a:spcBef>
            </a:pPr>
            <a:r>
              <a:rPr lang="en-US" sz="3200" b="1" i="1" dirty="0" err="1" smtClean="0">
                <a:solidFill>
                  <a:srgbClr val="FF6600"/>
                </a:solidFill>
                <a:latin typeface="Calibri" panose="020F0502020204030204" pitchFamily="34" charset="0"/>
                <a:cs typeface="Calibri" panose="020F0502020204030204" pitchFamily="34" charset="0"/>
              </a:rPr>
              <a:t>lacZ</a:t>
            </a:r>
            <a:r>
              <a:rPr lang="en-US" sz="3200" b="1" i="1" dirty="0" smtClean="0">
                <a:solidFill>
                  <a:srgbClr val="FF6600"/>
                </a:solidFill>
                <a:latin typeface="Calibri" panose="020F0502020204030204" pitchFamily="34" charset="0"/>
                <a:cs typeface="Calibri" panose="020F0502020204030204" pitchFamily="34" charset="0"/>
              </a:rPr>
              <a:t> – </a:t>
            </a:r>
            <a:r>
              <a:rPr lang="en-US" sz="3200" b="1" dirty="0" smtClean="0">
                <a:solidFill>
                  <a:srgbClr val="FF6600"/>
                </a:solidFill>
                <a:latin typeface="Calibri" panose="020F0502020204030204" pitchFamily="34" charset="0"/>
                <a:cs typeface="Calibri" panose="020F0502020204030204" pitchFamily="34" charset="0"/>
              </a:rPr>
              <a:t>Reporter-gen</a:t>
            </a:r>
            <a:endParaRPr lang="nl-NL" sz="3200" i="1" dirty="0">
              <a:solidFill>
                <a:srgbClr val="FF6600"/>
              </a:solidFill>
              <a:latin typeface="Calibri" panose="020F0502020204030204" pitchFamily="34" charset="0"/>
              <a:cs typeface="Calibri" panose="020F0502020204030204" pitchFamily="34" charset="0"/>
            </a:endParaRPr>
          </a:p>
        </p:txBody>
      </p:sp>
      <p:pic>
        <p:nvPicPr>
          <p:cNvPr id="2" name="Afbeelding 1"/>
          <p:cNvPicPr>
            <a:picLocks noChangeAspect="1"/>
          </p:cNvPicPr>
          <p:nvPr/>
        </p:nvPicPr>
        <p:blipFill>
          <a:blip r:embed="rId3">
            <a:extLst>
              <a:ext uri="{BEBA8EAE-BF5A-486C-A8C5-ECC9F3942E4B}">
                <a14:imgProps xmlns:a14="http://schemas.microsoft.com/office/drawing/2010/main">
                  <a14:imgLayer r:embed="rId4">
                    <a14:imgEffect>
                      <a14:backgroundRemoval t="0" b="100000" l="4000" r="97000"/>
                    </a14:imgEffect>
                  </a14:imgLayer>
                </a14:imgProps>
              </a:ext>
            </a:extLst>
          </a:blip>
          <a:stretch>
            <a:fillRect/>
          </a:stretch>
        </p:blipFill>
        <p:spPr>
          <a:xfrm>
            <a:off x="490458" y="1700650"/>
            <a:ext cx="2857500" cy="2486025"/>
          </a:xfrm>
          <a:prstGeom prst="rect">
            <a:avLst/>
          </a:prstGeom>
        </p:spPr>
      </p:pic>
      <p:sp>
        <p:nvSpPr>
          <p:cNvPr id="6" name="Rectangle 3"/>
          <p:cNvSpPr>
            <a:spLocks noChangeArrowheads="1"/>
          </p:cNvSpPr>
          <p:nvPr/>
        </p:nvSpPr>
        <p:spPr bwMode="auto">
          <a:xfrm>
            <a:off x="490458" y="4567536"/>
            <a:ext cx="2956076" cy="1446550"/>
          </a:xfrm>
          <a:prstGeom prst="rect">
            <a:avLst/>
          </a:prstGeom>
          <a:noFill/>
          <a:ln w="9525">
            <a:noFill/>
            <a:miter lim="800000"/>
            <a:headEnd/>
            <a:tailEnd/>
          </a:ln>
        </p:spPr>
        <p:txBody>
          <a:bodyPr wrap="square" anchor="ctr">
            <a:spAutoFit/>
          </a:bodyPr>
          <a:lstStyle/>
          <a:p>
            <a:r>
              <a:rPr lang="en-US" sz="1600" b="1" dirty="0" smtClean="0">
                <a:latin typeface="Calibri" panose="020F0502020204030204" pitchFamily="34" charset="0"/>
                <a:cs typeface="Calibri" panose="020F0502020204030204" pitchFamily="34" charset="0"/>
              </a:rPr>
              <a:t>Blue-white screening bacterial colonies </a:t>
            </a:r>
            <a:r>
              <a:rPr lang="en-US" sz="1600" dirty="0" smtClean="0">
                <a:latin typeface="Calibri" panose="020F0502020204030204" pitchFamily="34" charset="0"/>
                <a:cs typeface="Calibri" panose="020F0502020204030204" pitchFamily="34" charset="0"/>
              </a:rPr>
              <a:t>Screening for correct or incorrect construct. Molecular Genetics</a:t>
            </a:r>
          </a:p>
          <a:p>
            <a:endParaRPr lang="en-US" sz="1600" dirty="0">
              <a:latin typeface="Calibri" panose="020F0502020204030204" pitchFamily="34" charset="0"/>
              <a:cs typeface="Calibri" panose="020F0502020204030204" pitchFamily="34" charset="0"/>
            </a:endParaRPr>
          </a:p>
          <a:p>
            <a:r>
              <a:rPr lang="en-US" sz="800" dirty="0" smtClean="0">
                <a:latin typeface="Calibri" panose="020F0502020204030204" pitchFamily="34" charset="0"/>
                <a:cs typeface="Calibri" panose="020F0502020204030204" pitchFamily="34" charset="0"/>
              </a:rPr>
              <a:t>Sigma-Aldrich</a:t>
            </a:r>
            <a:endParaRPr lang="en-US" sz="800" dirty="0">
              <a:latin typeface="Calibri" panose="020F0502020204030204" pitchFamily="34" charset="0"/>
              <a:cs typeface="Calibri" panose="020F0502020204030204" pitchFamily="34" charset="0"/>
            </a:endParaRPr>
          </a:p>
        </p:txBody>
      </p:sp>
      <p:sp>
        <p:nvSpPr>
          <p:cNvPr id="3" name="Afgeronde rechthoek 2"/>
          <p:cNvSpPr/>
          <p:nvPr/>
        </p:nvSpPr>
        <p:spPr>
          <a:xfrm>
            <a:off x="393895" y="1174652"/>
            <a:ext cx="3144130" cy="5312311"/>
          </a:xfrm>
          <a:prstGeom prst="roundRect">
            <a:avLst>
              <a:gd name="adj" fmla="val 9732"/>
            </a:avLst>
          </a:prstGeom>
          <a:noFill/>
          <a:ln>
            <a:solidFill>
              <a:srgbClr val="465E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Afgeronde rechthoek 7"/>
          <p:cNvSpPr/>
          <p:nvPr/>
        </p:nvSpPr>
        <p:spPr>
          <a:xfrm>
            <a:off x="3784770" y="1165938"/>
            <a:ext cx="5225585" cy="5312311"/>
          </a:xfrm>
          <a:prstGeom prst="roundRect">
            <a:avLst>
              <a:gd name="adj" fmla="val 6824"/>
            </a:avLst>
          </a:prstGeom>
          <a:noFill/>
          <a:ln>
            <a:solidFill>
              <a:srgbClr val="465E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9" name="Picture 3" descr="luci"/>
          <p:cNvPicPr>
            <a:picLocks noChangeAspect="1" noChangeArrowheads="1"/>
          </p:cNvPicPr>
          <p:nvPr/>
        </p:nvPicPr>
        <p:blipFill>
          <a:blip r:embed="rId2" cstate="print"/>
          <a:srcRect/>
          <a:stretch>
            <a:fillRect/>
          </a:stretch>
        </p:blipFill>
        <p:spPr bwMode="auto">
          <a:xfrm>
            <a:off x="7307703" y="1428628"/>
            <a:ext cx="1428750" cy="2143125"/>
          </a:xfrm>
          <a:prstGeom prst="rect">
            <a:avLst/>
          </a:prstGeom>
          <a:noFill/>
          <a:ln w="9525">
            <a:noFill/>
            <a:miter lim="800000"/>
            <a:headEnd/>
            <a:tailEnd/>
          </a:ln>
        </p:spPr>
      </p:pic>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996" y="1210921"/>
            <a:ext cx="5873944" cy="5338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700" name="Text Box 4"/>
          <p:cNvSpPr txBox="1">
            <a:spLocks noChangeArrowheads="1"/>
          </p:cNvSpPr>
          <p:nvPr/>
        </p:nvSpPr>
        <p:spPr bwMode="auto">
          <a:xfrm>
            <a:off x="5247250" y="202272"/>
            <a:ext cx="3723566" cy="954107"/>
          </a:xfrm>
          <a:prstGeom prst="rect">
            <a:avLst/>
          </a:prstGeom>
          <a:noFill/>
          <a:ln w="9525">
            <a:noFill/>
            <a:miter lim="800000"/>
            <a:headEnd/>
            <a:tailEnd/>
          </a:ln>
        </p:spPr>
        <p:txBody>
          <a:bodyPr wrap="square">
            <a:spAutoFit/>
          </a:bodyPr>
          <a:lstStyle/>
          <a:p>
            <a:pPr>
              <a:spcBef>
                <a:spcPct val="50000"/>
              </a:spcBef>
            </a:pPr>
            <a:r>
              <a:rPr lang="nl-NL" sz="2800" b="1" dirty="0">
                <a:solidFill>
                  <a:srgbClr val="FF6600"/>
                </a:solidFill>
                <a:latin typeface="Calibri" panose="020F0502020204030204" pitchFamily="34" charset="0"/>
                <a:cs typeface="Calibri" panose="020F0502020204030204" pitchFamily="34" charset="0"/>
              </a:rPr>
              <a:t>Ander reporter-gen: </a:t>
            </a:r>
            <a:r>
              <a:rPr lang="nl-NL" sz="2800" b="1" dirty="0" smtClean="0">
                <a:solidFill>
                  <a:srgbClr val="FF6600"/>
                </a:solidFill>
                <a:latin typeface="Calibri" panose="020F0502020204030204" pitchFamily="34" charset="0"/>
                <a:cs typeface="Calibri" panose="020F0502020204030204" pitchFamily="34" charset="0"/>
              </a:rPr>
              <a:t>bijvoorbeeld </a:t>
            </a:r>
            <a:r>
              <a:rPr lang="nl-NL" sz="2800" b="1" dirty="0" err="1" smtClean="0">
                <a:solidFill>
                  <a:srgbClr val="FF6600"/>
                </a:solidFill>
                <a:latin typeface="Calibri" panose="020F0502020204030204" pitchFamily="34" charset="0"/>
                <a:cs typeface="Calibri" panose="020F0502020204030204" pitchFamily="34" charset="0"/>
              </a:rPr>
              <a:t>Luciferase</a:t>
            </a:r>
            <a:endParaRPr lang="nl-NL" sz="2800" b="1" dirty="0">
              <a:solidFill>
                <a:srgbClr val="FF6600"/>
              </a:solidFill>
              <a:latin typeface="Calibri" panose="020F0502020204030204" pitchFamily="34" charset="0"/>
              <a:cs typeface="Calibri" panose="020F0502020204030204" pitchFamily="34" charset="0"/>
            </a:endParaRPr>
          </a:p>
        </p:txBody>
      </p:sp>
      <p:sp>
        <p:nvSpPr>
          <p:cNvPr id="2" name="Rectangle 1"/>
          <p:cNvSpPr/>
          <p:nvPr/>
        </p:nvSpPr>
        <p:spPr>
          <a:xfrm>
            <a:off x="1868771" y="6441961"/>
            <a:ext cx="2911003" cy="215444"/>
          </a:xfrm>
          <a:prstGeom prst="rect">
            <a:avLst/>
          </a:prstGeom>
        </p:spPr>
        <p:txBody>
          <a:bodyPr wrap="square">
            <a:spAutoFit/>
          </a:bodyPr>
          <a:lstStyle/>
          <a:p>
            <a:r>
              <a:rPr lang="nl-NL" sz="800" dirty="0">
                <a:latin typeface="Calibri" panose="020F0502020204030204" pitchFamily="34" charset="0"/>
              </a:rPr>
              <a:t>http://www.piercenet.com/method/luciferase-reporters</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hoek 2"/>
          <p:cNvSpPr/>
          <p:nvPr/>
        </p:nvSpPr>
        <p:spPr>
          <a:xfrm>
            <a:off x="0" y="2691581"/>
            <a:ext cx="9144000" cy="737419"/>
          </a:xfrm>
          <a:prstGeom prst="rect">
            <a:avLst/>
          </a:prstGeom>
          <a:solidFill>
            <a:srgbClr val="FF66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Tekstvak 3"/>
          <p:cNvSpPr txBox="1"/>
          <p:nvPr/>
        </p:nvSpPr>
        <p:spPr>
          <a:xfrm>
            <a:off x="7374" y="1190912"/>
            <a:ext cx="9143999" cy="492443"/>
          </a:xfrm>
          <a:prstGeom prst="rect">
            <a:avLst/>
          </a:prstGeom>
          <a:noFill/>
          <a:ln w="19050">
            <a:solidFill>
              <a:srgbClr val="FF6600"/>
            </a:solidFill>
          </a:ln>
        </p:spPr>
        <p:txBody>
          <a:bodyPr wrap="square" rtlCol="0">
            <a:spAutoFit/>
          </a:bodyPr>
          <a:lstStyle/>
          <a:p>
            <a:pPr algn="ctr"/>
            <a:r>
              <a:rPr lang="nl-NL" sz="2600" dirty="0" smtClean="0"/>
              <a:t>Pauze: 5 minuten</a:t>
            </a:r>
            <a:endParaRPr lang="nl-NL" sz="2600" dirty="0"/>
          </a:p>
        </p:txBody>
      </p:sp>
      <p:cxnSp>
        <p:nvCxnSpPr>
          <p:cNvPr id="7" name="Rechte verbindingslijn 6"/>
          <p:cNvCxnSpPr/>
          <p:nvPr/>
        </p:nvCxnSpPr>
        <p:spPr>
          <a:xfrm>
            <a:off x="0" y="2278626"/>
            <a:ext cx="9144000" cy="73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Rechte verbindingslijn 8"/>
          <p:cNvCxnSpPr/>
          <p:nvPr/>
        </p:nvCxnSpPr>
        <p:spPr>
          <a:xfrm>
            <a:off x="7374" y="2132367"/>
            <a:ext cx="0" cy="280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Rechte verbindingslijn 9"/>
          <p:cNvCxnSpPr/>
          <p:nvPr/>
        </p:nvCxnSpPr>
        <p:spPr>
          <a:xfrm>
            <a:off x="9126793" y="2132367"/>
            <a:ext cx="0" cy="280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Rechte verbindingslijn 10"/>
          <p:cNvCxnSpPr/>
          <p:nvPr/>
        </p:nvCxnSpPr>
        <p:spPr>
          <a:xfrm>
            <a:off x="1831258" y="2132367"/>
            <a:ext cx="0" cy="280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Rechte verbindingslijn 11"/>
          <p:cNvCxnSpPr/>
          <p:nvPr/>
        </p:nvCxnSpPr>
        <p:spPr>
          <a:xfrm>
            <a:off x="3655142" y="2132367"/>
            <a:ext cx="0" cy="280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2"/>
          <p:cNvCxnSpPr/>
          <p:nvPr/>
        </p:nvCxnSpPr>
        <p:spPr>
          <a:xfrm>
            <a:off x="5479026" y="2132367"/>
            <a:ext cx="0" cy="280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Rechte verbindingslijn 13"/>
          <p:cNvCxnSpPr/>
          <p:nvPr/>
        </p:nvCxnSpPr>
        <p:spPr>
          <a:xfrm>
            <a:off x="7302910" y="2132367"/>
            <a:ext cx="0" cy="280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3733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300000" fill="hold"/>
                                        <p:tgtEl>
                                          <p:spTgt spid="3"/>
                                        </p:tgtEl>
                                        <p:attrNameLst>
                                          <p:attrName>ppt_x</p:attrName>
                                        </p:attrNameLst>
                                      </p:cBhvr>
                                      <p:tavLst>
                                        <p:tav tm="0">
                                          <p:val>
                                            <p:strVal val="0-#ppt_w/2"/>
                                          </p:val>
                                        </p:tav>
                                        <p:tav tm="100000">
                                          <p:val>
                                            <p:strVal val="#ppt_x"/>
                                          </p:val>
                                        </p:tav>
                                      </p:tavLst>
                                    </p:anim>
                                    <p:anim calcmode="lin" valueType="num">
                                      <p:cBhvr additive="base">
                                        <p:cTn id="8" dur="300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4"/>
          <p:cNvSpPr txBox="1">
            <a:spLocks noChangeArrowheads="1"/>
          </p:cNvSpPr>
          <p:nvPr/>
        </p:nvSpPr>
        <p:spPr bwMode="auto">
          <a:xfrm>
            <a:off x="1020413" y="926727"/>
            <a:ext cx="6734175" cy="2622550"/>
          </a:xfrm>
          <a:prstGeom prst="rect">
            <a:avLst/>
          </a:prstGeom>
          <a:noFill/>
          <a:ln w="9525">
            <a:noFill/>
            <a:miter lim="800000"/>
            <a:headEnd/>
            <a:tailEnd/>
          </a:ln>
        </p:spPr>
        <p:txBody>
          <a:bodyPr>
            <a:spAutoFit/>
          </a:bodyPr>
          <a:lstStyle/>
          <a:p>
            <a:pPr>
              <a:spcBef>
                <a:spcPct val="50000"/>
              </a:spcBef>
            </a:pPr>
            <a:r>
              <a:rPr lang="en-US" sz="4000" b="1" dirty="0">
                <a:solidFill>
                  <a:srgbClr val="FF6600"/>
                </a:solidFill>
                <a:latin typeface="Calibri" panose="020F0502020204030204" pitchFamily="34" charset="0"/>
                <a:cs typeface="Calibri" panose="020F0502020204030204" pitchFamily="34" charset="0"/>
              </a:rPr>
              <a:t>Het </a:t>
            </a:r>
            <a:r>
              <a:rPr lang="en-US" sz="4000" b="1" i="1" dirty="0" err="1">
                <a:solidFill>
                  <a:srgbClr val="FF6600"/>
                </a:solidFill>
                <a:latin typeface="Calibri" panose="020F0502020204030204" pitchFamily="34" charset="0"/>
                <a:cs typeface="Calibri" panose="020F0502020204030204" pitchFamily="34" charset="0"/>
              </a:rPr>
              <a:t>trp</a:t>
            </a:r>
            <a:r>
              <a:rPr lang="en-US" sz="4000" b="1" dirty="0">
                <a:solidFill>
                  <a:srgbClr val="FF6600"/>
                </a:solidFill>
                <a:latin typeface="Calibri" panose="020F0502020204030204" pitchFamily="34" charset="0"/>
                <a:cs typeface="Calibri" panose="020F0502020204030204" pitchFamily="34" charset="0"/>
              </a:rPr>
              <a:t> operon:</a:t>
            </a:r>
          </a:p>
          <a:p>
            <a:pPr>
              <a:spcBef>
                <a:spcPct val="50000"/>
              </a:spcBef>
            </a:pPr>
            <a:endParaRPr lang="en-US" sz="2400" b="1" dirty="0">
              <a:solidFill>
                <a:schemeClr val="accent2"/>
              </a:solidFill>
              <a:latin typeface="Calibri" panose="020F0502020204030204" pitchFamily="34" charset="0"/>
              <a:cs typeface="Calibri" panose="020F0502020204030204" pitchFamily="34" charset="0"/>
            </a:endParaRPr>
          </a:p>
          <a:p>
            <a:pPr>
              <a:spcBef>
                <a:spcPct val="50000"/>
              </a:spcBef>
            </a:pPr>
            <a:r>
              <a:rPr lang="en-US" sz="3600" dirty="0" err="1">
                <a:latin typeface="Calibri" panose="020F0502020204030204" pitchFamily="34" charset="0"/>
                <a:cs typeface="Calibri" panose="020F0502020204030204" pitchFamily="34" charset="0"/>
              </a:rPr>
              <a:t>Codeert</a:t>
            </a:r>
            <a:r>
              <a:rPr lang="en-US" sz="3600" dirty="0">
                <a:latin typeface="Calibri" panose="020F0502020204030204" pitchFamily="34" charset="0"/>
                <a:cs typeface="Calibri" panose="020F0502020204030204" pitchFamily="34" charset="0"/>
              </a:rPr>
              <a:t> </a:t>
            </a:r>
            <a:r>
              <a:rPr lang="en-US" sz="3600" dirty="0" err="1">
                <a:latin typeface="Calibri" panose="020F0502020204030204" pitchFamily="34" charset="0"/>
                <a:cs typeface="Calibri" panose="020F0502020204030204" pitchFamily="34" charset="0"/>
              </a:rPr>
              <a:t>genen</a:t>
            </a:r>
            <a:r>
              <a:rPr lang="en-US" sz="3600" dirty="0">
                <a:latin typeface="Calibri" panose="020F0502020204030204" pitchFamily="34" charset="0"/>
                <a:cs typeface="Calibri" panose="020F0502020204030204" pitchFamily="34" charset="0"/>
              </a:rPr>
              <a:t> </a:t>
            </a:r>
            <a:r>
              <a:rPr lang="en-US" sz="3600" dirty="0" err="1">
                <a:latin typeface="Calibri" panose="020F0502020204030204" pitchFamily="34" charset="0"/>
                <a:cs typeface="Calibri" panose="020F0502020204030204" pitchFamily="34" charset="0"/>
              </a:rPr>
              <a:t>voor</a:t>
            </a:r>
            <a:r>
              <a:rPr lang="en-US" sz="3600" dirty="0">
                <a:latin typeface="Calibri" panose="020F0502020204030204" pitchFamily="34" charset="0"/>
                <a:cs typeface="Calibri" panose="020F0502020204030204" pitchFamily="34" charset="0"/>
              </a:rPr>
              <a:t> de </a:t>
            </a:r>
            <a:r>
              <a:rPr lang="en-US" sz="3600" u="sng" dirty="0" err="1">
                <a:latin typeface="Calibri" panose="020F0502020204030204" pitchFamily="34" charset="0"/>
                <a:cs typeface="Calibri" panose="020F0502020204030204" pitchFamily="34" charset="0"/>
              </a:rPr>
              <a:t>synthese</a:t>
            </a:r>
            <a:r>
              <a:rPr lang="en-US" sz="3600" dirty="0">
                <a:latin typeface="Calibri" panose="020F0502020204030204" pitchFamily="34" charset="0"/>
                <a:cs typeface="Calibri" panose="020F0502020204030204" pitchFamily="34" charset="0"/>
              </a:rPr>
              <a:t> van </a:t>
            </a:r>
            <a:r>
              <a:rPr lang="en-US" sz="3600" dirty="0" err="1">
                <a:latin typeface="Calibri" panose="020F0502020204030204" pitchFamily="34" charset="0"/>
                <a:cs typeface="Calibri" panose="020F0502020204030204" pitchFamily="34" charset="0"/>
              </a:rPr>
              <a:t>tryptofaan</a:t>
            </a:r>
            <a:endParaRPr lang="nl-NL" sz="3600" dirty="0">
              <a:latin typeface="Calibri" panose="020F0502020204030204" pitchFamily="34" charset="0"/>
              <a:cs typeface="Calibri" panose="020F0502020204030204" pitchFamily="34" charset="0"/>
            </a:endParaRPr>
          </a:p>
        </p:txBody>
      </p:sp>
      <p:pic>
        <p:nvPicPr>
          <p:cNvPr id="3074" name="Picture 2" descr="Afbeeldingsresultaat voor tryptofaa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14799" y="4284202"/>
            <a:ext cx="3554856" cy="16056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2"/>
          <p:cNvGraphicFramePr>
            <a:graphicFrameLocks noChangeAspect="1"/>
          </p:cNvGraphicFramePr>
          <p:nvPr/>
        </p:nvGraphicFramePr>
        <p:xfrm>
          <a:off x="0" y="2038350"/>
          <a:ext cx="9144000" cy="4438650"/>
        </p:xfrm>
        <a:graphic>
          <a:graphicData uri="http://schemas.openxmlformats.org/presentationml/2006/ole">
            <mc:AlternateContent xmlns:mc="http://schemas.openxmlformats.org/markup-compatibility/2006">
              <mc:Choice xmlns:v="urn:schemas-microsoft-com:vml" Requires="v">
                <p:oleObj spid="_x0000_s2130" name="Bitmap Image" r:id="rId3" imgW="6714286" imgH="3258005" progId="Paint.Picture">
                  <p:embed/>
                </p:oleObj>
              </mc:Choice>
              <mc:Fallback>
                <p:oleObj name="Bitmap Image" r:id="rId3" imgW="6714286" imgH="3258005" progId="Paint.Picture">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038350"/>
                        <a:ext cx="9144000" cy="443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47" name="Group 3"/>
          <p:cNvGraphicFramePr>
            <a:graphicFrameLocks noGrp="1"/>
          </p:cNvGraphicFramePr>
          <p:nvPr>
            <p:extLst>
              <p:ext uri="{D42A27DB-BD31-4B8C-83A1-F6EECF244321}">
                <p14:modId xmlns:p14="http://schemas.microsoft.com/office/powerpoint/2010/main" val="3974908514"/>
              </p:ext>
            </p:extLst>
          </p:nvPr>
        </p:nvGraphicFramePr>
        <p:xfrm>
          <a:off x="5431599" y="225425"/>
          <a:ext cx="3538602" cy="1555750"/>
        </p:xfrm>
        <a:graphic>
          <a:graphicData uri="http://schemas.openxmlformats.org/drawingml/2006/table">
            <a:tbl>
              <a:tblPr/>
              <a:tblGrid>
                <a:gridCol w="3538602">
                  <a:extLst>
                    <a:ext uri="{9D8B030D-6E8A-4147-A177-3AD203B41FA5}">
                      <a16:colId xmlns:a16="http://schemas.microsoft.com/office/drawing/2014/main" val="20000"/>
                    </a:ext>
                  </a:extLst>
                </a:gridCol>
              </a:tblGrid>
              <a:tr h="15557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6600"/>
                          </a:solidFill>
                          <a:effectLst/>
                          <a:latin typeface="Calibri" panose="020F0502020204030204" pitchFamily="34" charset="0"/>
                          <a:cs typeface="Calibri" panose="020F0502020204030204" pitchFamily="34" charset="0"/>
                        </a:rPr>
                        <a:t>Phenylalanine, tyrosine and tryptophan biosynthesis - </a:t>
                      </a:r>
                      <a:r>
                        <a:rPr kumimoji="0" lang="en-US" sz="1800" b="1" i="1" u="none" strike="noStrike" cap="none" normalizeH="0" baseline="0" dirty="0" smtClean="0">
                          <a:ln>
                            <a:noFill/>
                          </a:ln>
                          <a:solidFill>
                            <a:srgbClr val="FF6600"/>
                          </a:solidFill>
                          <a:effectLst/>
                          <a:latin typeface="Calibri" panose="020F0502020204030204" pitchFamily="34" charset="0"/>
                          <a:cs typeface="Calibri" panose="020F0502020204030204" pitchFamily="34" charset="0"/>
                        </a:rPr>
                        <a:t>Escherichia coli </a:t>
                      </a:r>
                      <a:r>
                        <a:rPr kumimoji="0" lang="en-US" sz="1800" b="1" i="0" u="none" strike="noStrike" cap="none" normalizeH="0" baseline="0" dirty="0" smtClean="0">
                          <a:ln>
                            <a:noFill/>
                          </a:ln>
                          <a:solidFill>
                            <a:srgbClr val="FF6600"/>
                          </a:solidFill>
                          <a:effectLst/>
                          <a:latin typeface="Calibri" panose="020F0502020204030204" pitchFamily="34" charset="0"/>
                          <a:cs typeface="Calibri" panose="020F0502020204030204" pitchFamily="34" charset="0"/>
                        </a:rPr>
                        <a:t>K-12 MG1655</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rgbClr val="005050"/>
                        </a:solidFill>
                        <a:effectLst/>
                        <a:latin typeface="Calibri" panose="020F0502020204030204" pitchFamily="34" charset="0"/>
                        <a:cs typeface="Calibri" panose="020F050202020403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rPr>
                        <a:t>http://www.genome.jp/kegg/</a:t>
                      </a:r>
                      <a:endParaRPr kumimoji="0" lang="en-US" sz="1800" b="0" i="0" u="none" strike="noStrike" cap="none" normalizeH="0" baseline="0" dirty="0" smtClean="0">
                        <a:ln>
                          <a:noFill/>
                        </a:ln>
                        <a:solidFill>
                          <a:schemeClr val="tx1"/>
                        </a:solidFill>
                        <a:effectLst/>
                        <a:latin typeface="Calibri" panose="020F0502020204030204" pitchFamily="34" charset="0"/>
                        <a:cs typeface="Calibri" panose="020F0502020204030204" pitchFamily="34" charset="0"/>
                      </a:endParaRPr>
                    </a:p>
                  </a:txBody>
                  <a:tcPr anchor="ct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2062" name="Picture 14" descr="KEGG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935" y="307677"/>
            <a:ext cx="1692275" cy="1216323"/>
          </a:xfrm>
          <a:prstGeom prst="rect">
            <a:avLst/>
          </a:prstGeom>
          <a:noFill/>
          <a:extLst>
            <a:ext uri="{909E8E84-426E-40DD-AFC4-6F175D3DCCD1}">
              <a14:hiddenFill xmlns:a14="http://schemas.microsoft.com/office/drawing/2010/main">
                <a:solidFill>
                  <a:srgbClr val="FFFFFF"/>
                </a:solidFill>
              </a14:hiddenFill>
            </a:ext>
          </a:extLst>
        </p:spPr>
      </p:pic>
      <p:pic>
        <p:nvPicPr>
          <p:cNvPr id="3" name="Afbeelding 2"/>
          <p:cNvPicPr>
            <a:picLocks noChangeAspect="1"/>
          </p:cNvPicPr>
          <p:nvPr/>
        </p:nvPicPr>
        <p:blipFill>
          <a:blip r:embed="rId6"/>
          <a:stretch>
            <a:fillRect/>
          </a:stretch>
        </p:blipFill>
        <p:spPr>
          <a:xfrm rot="21389836">
            <a:off x="324163" y="252680"/>
            <a:ext cx="5138671" cy="6352871"/>
          </a:xfrm>
          <a:prstGeom prst="rect">
            <a:avLst/>
          </a:prstGeom>
          <a:ln w="19050">
            <a:solidFill>
              <a:srgbClr val="FF6600"/>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ep 4"/>
          <p:cNvGrpSpPr/>
          <p:nvPr/>
        </p:nvGrpSpPr>
        <p:grpSpPr>
          <a:xfrm>
            <a:off x="112395" y="1680444"/>
            <a:ext cx="8797290" cy="4330288"/>
            <a:chOff x="3503295" y="1680444"/>
            <a:chExt cx="8797290" cy="4330288"/>
          </a:xfrm>
        </p:grpSpPr>
        <p:pic>
          <p:nvPicPr>
            <p:cNvPr id="3" name="Afbeelding 2"/>
            <p:cNvPicPr>
              <a:picLocks noChangeAspect="1"/>
            </p:cNvPicPr>
            <p:nvPr/>
          </p:nvPicPr>
          <p:blipFill>
            <a:blip r:embed="rId2"/>
            <a:stretch>
              <a:fillRect/>
            </a:stretch>
          </p:blipFill>
          <p:spPr>
            <a:xfrm>
              <a:off x="3503295" y="1682197"/>
              <a:ext cx="8797290" cy="4328535"/>
            </a:xfrm>
            <a:prstGeom prst="rect">
              <a:avLst/>
            </a:prstGeom>
          </p:spPr>
        </p:pic>
        <p:sp>
          <p:nvSpPr>
            <p:cNvPr id="4" name="Rechthoek 3"/>
            <p:cNvSpPr/>
            <p:nvPr/>
          </p:nvSpPr>
          <p:spPr>
            <a:xfrm>
              <a:off x="5173980" y="1680444"/>
              <a:ext cx="5074920" cy="14589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31747" name="Text Box 3"/>
          <p:cNvSpPr txBox="1">
            <a:spLocks noChangeArrowheads="1"/>
          </p:cNvSpPr>
          <p:nvPr/>
        </p:nvSpPr>
        <p:spPr bwMode="auto">
          <a:xfrm>
            <a:off x="746125" y="289392"/>
            <a:ext cx="5964238" cy="769441"/>
          </a:xfrm>
          <a:prstGeom prst="rect">
            <a:avLst/>
          </a:prstGeom>
          <a:noFill/>
          <a:ln w="9525">
            <a:noFill/>
            <a:miter lim="800000"/>
            <a:headEnd/>
            <a:tailEnd/>
          </a:ln>
        </p:spPr>
        <p:txBody>
          <a:bodyPr>
            <a:spAutoFit/>
          </a:bodyPr>
          <a:lstStyle/>
          <a:p>
            <a:pPr>
              <a:spcBef>
                <a:spcPct val="50000"/>
              </a:spcBef>
            </a:pPr>
            <a:r>
              <a:rPr lang="en-US" sz="4400" b="1" i="1" dirty="0" err="1" smtClean="0">
                <a:solidFill>
                  <a:srgbClr val="FF6600"/>
                </a:solidFill>
                <a:latin typeface="Calibri" panose="020F0502020204030204" pitchFamily="34" charset="0"/>
                <a:cs typeface="Calibri" panose="020F0502020204030204" pitchFamily="34" charset="0"/>
              </a:rPr>
              <a:t>trp</a:t>
            </a:r>
            <a:r>
              <a:rPr lang="en-US" sz="4400" b="1" dirty="0" smtClean="0">
                <a:solidFill>
                  <a:srgbClr val="FF6600"/>
                </a:solidFill>
                <a:latin typeface="Calibri" panose="020F0502020204030204" pitchFamily="34" charset="0"/>
                <a:cs typeface="Calibri" panose="020F0502020204030204" pitchFamily="34" charset="0"/>
              </a:rPr>
              <a:t>-operon: components</a:t>
            </a:r>
            <a:endParaRPr lang="nl-NL" sz="4400" b="1" dirty="0">
              <a:solidFill>
                <a:srgbClr val="FF6600"/>
              </a:solidFill>
              <a:latin typeface="Calibri" panose="020F0502020204030204" pitchFamily="34" charset="0"/>
              <a:cs typeface="Calibri" panose="020F0502020204030204" pitchFamily="34" charset="0"/>
            </a:endParaRPr>
          </a:p>
        </p:txBody>
      </p:sp>
      <p:pic>
        <p:nvPicPr>
          <p:cNvPr id="2" name="Afbeelding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843" y="1680444"/>
            <a:ext cx="8798644" cy="43302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6120882" y="49213"/>
            <a:ext cx="3023118" cy="519112"/>
          </a:xfrm>
          <a:prstGeom prst="rect">
            <a:avLst/>
          </a:prstGeom>
          <a:noFill/>
          <a:ln w="9525">
            <a:noFill/>
            <a:miter lim="800000"/>
            <a:headEnd/>
            <a:tailEnd/>
          </a:ln>
        </p:spPr>
        <p:txBody>
          <a:bodyPr wrap="square">
            <a:spAutoFit/>
          </a:bodyPr>
          <a:lstStyle/>
          <a:p>
            <a:pPr>
              <a:spcBef>
                <a:spcPct val="50000"/>
              </a:spcBef>
            </a:pPr>
            <a:r>
              <a:rPr lang="en-US" sz="2800" b="1" i="1" dirty="0" err="1" smtClean="0">
                <a:solidFill>
                  <a:srgbClr val="FF6600"/>
                </a:solidFill>
                <a:latin typeface="Calibri" panose="020F0502020204030204" pitchFamily="34" charset="0"/>
                <a:cs typeface="Calibri" panose="020F0502020204030204" pitchFamily="34" charset="0"/>
              </a:rPr>
              <a:t>trp</a:t>
            </a:r>
            <a:r>
              <a:rPr lang="en-US" sz="2800" b="1" dirty="0" smtClean="0">
                <a:solidFill>
                  <a:srgbClr val="FF6600"/>
                </a:solidFill>
                <a:latin typeface="Calibri" panose="020F0502020204030204" pitchFamily="34" charset="0"/>
                <a:cs typeface="Calibri" panose="020F0502020204030204" pitchFamily="34" charset="0"/>
              </a:rPr>
              <a:t>-operon</a:t>
            </a:r>
            <a:endParaRPr lang="nl-NL" sz="2800" b="1" dirty="0">
              <a:solidFill>
                <a:srgbClr val="FF6600"/>
              </a:solidFill>
              <a:latin typeface="Calibri" panose="020F0502020204030204" pitchFamily="34" charset="0"/>
              <a:cs typeface="Calibri" panose="020F0502020204030204" pitchFamily="34" charset="0"/>
            </a:endParaRPr>
          </a:p>
        </p:txBody>
      </p:sp>
      <p:pic>
        <p:nvPicPr>
          <p:cNvPr id="2" name="Afbeelding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754" y="568325"/>
            <a:ext cx="8546592" cy="2444496"/>
          </a:xfrm>
          <a:prstGeom prst="rect">
            <a:avLst/>
          </a:prstGeom>
        </p:spPr>
      </p:pic>
      <p:pic>
        <p:nvPicPr>
          <p:cNvPr id="3" name="Afbeelding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54" y="3316224"/>
            <a:ext cx="8546592" cy="3541776"/>
          </a:xfrm>
          <a:prstGeom prst="rect">
            <a:avLst/>
          </a:prstGeom>
        </p:spPr>
      </p:pic>
      <p:sp>
        <p:nvSpPr>
          <p:cNvPr id="5" name="Tekstvak 4"/>
          <p:cNvSpPr txBox="1"/>
          <p:nvPr/>
        </p:nvSpPr>
        <p:spPr>
          <a:xfrm>
            <a:off x="331754" y="4855535"/>
            <a:ext cx="1120140" cy="307777"/>
          </a:xfrm>
          <a:prstGeom prst="rect">
            <a:avLst/>
          </a:prstGeom>
          <a:noFill/>
        </p:spPr>
        <p:txBody>
          <a:bodyPr wrap="square" rtlCol="0">
            <a:spAutoFit/>
          </a:bodyPr>
          <a:lstStyle/>
          <a:p>
            <a:r>
              <a:rPr lang="nl-NL" sz="1400" b="1" dirty="0" err="1" smtClean="0">
                <a:solidFill>
                  <a:srgbClr val="FF6600"/>
                </a:solidFill>
                <a:latin typeface="Calibri" panose="020F0502020204030204" pitchFamily="34" charset="0"/>
                <a:cs typeface="Calibri" panose="020F0502020204030204" pitchFamily="34" charset="0"/>
              </a:rPr>
              <a:t>tryptophane</a:t>
            </a:r>
            <a:endParaRPr lang="nl-NL" sz="1400" b="1" dirty="0">
              <a:solidFill>
                <a:srgbClr val="FF6600"/>
              </a:solidFill>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8745" y="1017036"/>
            <a:ext cx="5657462" cy="5710335"/>
          </a:xfrm>
          <a:prstGeom prst="rect">
            <a:avLst/>
          </a:prstGeom>
        </p:spPr>
      </p:pic>
      <p:sp>
        <p:nvSpPr>
          <p:cNvPr id="3" name="Text Box 8"/>
          <p:cNvSpPr txBox="1">
            <a:spLocks noChangeArrowheads="1"/>
          </p:cNvSpPr>
          <p:nvPr/>
        </p:nvSpPr>
        <p:spPr bwMode="auto">
          <a:xfrm>
            <a:off x="707476" y="165489"/>
            <a:ext cx="7885112" cy="584775"/>
          </a:xfrm>
          <a:prstGeom prst="rect">
            <a:avLst/>
          </a:prstGeom>
          <a:noFill/>
          <a:ln w="9525">
            <a:noFill/>
            <a:miter lim="800000"/>
            <a:headEnd/>
            <a:tailEnd/>
          </a:ln>
        </p:spPr>
        <p:txBody>
          <a:bodyPr>
            <a:spAutoFit/>
          </a:bodyPr>
          <a:lstStyle/>
          <a:p>
            <a:pPr>
              <a:spcBef>
                <a:spcPct val="50000"/>
              </a:spcBef>
            </a:pPr>
            <a:r>
              <a:rPr lang="en-US" sz="3200" b="1" dirty="0">
                <a:solidFill>
                  <a:srgbClr val="FF6600"/>
                </a:solidFill>
                <a:latin typeface="Calibri" panose="020F0502020204030204" pitchFamily="34" charset="0"/>
                <a:cs typeface="Calibri" panose="020F0502020204030204" pitchFamily="34" charset="0"/>
              </a:rPr>
              <a:t>Het </a:t>
            </a:r>
            <a:r>
              <a:rPr lang="en-US" sz="3200" b="1" i="1" dirty="0">
                <a:solidFill>
                  <a:srgbClr val="FF6600"/>
                </a:solidFill>
                <a:latin typeface="Calibri" panose="020F0502020204030204" pitchFamily="34" charset="0"/>
                <a:cs typeface="Calibri" panose="020F0502020204030204" pitchFamily="34" charset="0"/>
              </a:rPr>
              <a:t>lac</a:t>
            </a:r>
            <a:r>
              <a:rPr lang="en-US" sz="3200" b="1" dirty="0">
                <a:solidFill>
                  <a:srgbClr val="FF6600"/>
                </a:solidFill>
                <a:latin typeface="Calibri" panose="020F0502020204030204" pitchFamily="34" charset="0"/>
                <a:cs typeface="Calibri" panose="020F0502020204030204" pitchFamily="34" charset="0"/>
              </a:rPr>
              <a:t> operon</a:t>
            </a:r>
            <a:r>
              <a:rPr lang="en-US" sz="3200" b="1" dirty="0" smtClean="0">
                <a:solidFill>
                  <a:srgbClr val="FF6600"/>
                </a:solidFill>
                <a:latin typeface="Calibri" panose="020F0502020204030204" pitchFamily="34" charset="0"/>
                <a:cs typeface="Calibri" panose="020F0502020204030204" pitchFamily="34" charset="0"/>
              </a:rPr>
              <a:t>: de </a:t>
            </a:r>
            <a:r>
              <a:rPr lang="en-US" sz="3200" b="1" dirty="0" err="1" smtClean="0">
                <a:solidFill>
                  <a:srgbClr val="FF6600"/>
                </a:solidFill>
                <a:latin typeface="Calibri" panose="020F0502020204030204" pitchFamily="34" charset="0"/>
                <a:cs typeface="Calibri" panose="020F0502020204030204" pitchFamily="34" charset="0"/>
              </a:rPr>
              <a:t>structurele</a:t>
            </a:r>
            <a:r>
              <a:rPr lang="en-US" sz="3200" b="1" dirty="0" smtClean="0">
                <a:solidFill>
                  <a:srgbClr val="FF6600"/>
                </a:solidFill>
                <a:latin typeface="Calibri" panose="020F0502020204030204" pitchFamily="34" charset="0"/>
                <a:cs typeface="Calibri" panose="020F0502020204030204" pitchFamily="34" charset="0"/>
              </a:rPr>
              <a:t> </a:t>
            </a:r>
            <a:r>
              <a:rPr lang="en-US" sz="3200" b="1" dirty="0" err="1" smtClean="0">
                <a:solidFill>
                  <a:srgbClr val="FF6600"/>
                </a:solidFill>
                <a:latin typeface="Calibri" panose="020F0502020204030204" pitchFamily="34" charset="0"/>
                <a:cs typeface="Calibri" panose="020F0502020204030204" pitchFamily="34" charset="0"/>
              </a:rPr>
              <a:t>genen</a:t>
            </a:r>
            <a:endParaRPr lang="nl-NL" sz="2800" b="1" dirty="0">
              <a:solidFill>
                <a:srgbClr val="FF66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1247841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algn="l" eaLnBrk="1" hangingPunct="1"/>
            <a:r>
              <a:rPr lang="en-US" b="1" dirty="0" smtClean="0">
                <a:solidFill>
                  <a:srgbClr val="FF6600"/>
                </a:solidFill>
                <a:latin typeface="Calibri" panose="020F0502020204030204" pitchFamily="34" charset="0"/>
                <a:cs typeface="Calibri" panose="020F0502020204030204" pitchFamily="34" charset="0"/>
              </a:rPr>
              <a:t>Attenuation in the </a:t>
            </a:r>
            <a:r>
              <a:rPr lang="en-US" b="1" i="1" dirty="0" err="1" smtClean="0">
                <a:solidFill>
                  <a:srgbClr val="FF6600"/>
                </a:solidFill>
                <a:latin typeface="Calibri" panose="020F0502020204030204" pitchFamily="34" charset="0"/>
                <a:cs typeface="Calibri" panose="020F0502020204030204" pitchFamily="34" charset="0"/>
              </a:rPr>
              <a:t>trp</a:t>
            </a:r>
            <a:r>
              <a:rPr lang="en-US" b="1" dirty="0" smtClean="0">
                <a:solidFill>
                  <a:srgbClr val="FF6600"/>
                </a:solidFill>
                <a:latin typeface="Calibri" panose="020F0502020204030204" pitchFamily="34" charset="0"/>
                <a:cs typeface="Calibri" panose="020F0502020204030204" pitchFamily="34" charset="0"/>
              </a:rPr>
              <a:t> operon</a:t>
            </a:r>
            <a:endParaRPr lang="nl-NL" b="1" dirty="0" smtClean="0">
              <a:solidFill>
                <a:srgbClr val="FF6600"/>
              </a:solidFill>
              <a:latin typeface="Calibri" panose="020F0502020204030204" pitchFamily="34" charset="0"/>
              <a:cs typeface="Calibri" panose="020F0502020204030204" pitchFamily="34" charset="0"/>
            </a:endParaRPr>
          </a:p>
        </p:txBody>
      </p:sp>
      <p:sp>
        <p:nvSpPr>
          <p:cNvPr id="33795" name="Rectangle 3"/>
          <p:cNvSpPr>
            <a:spLocks noGrp="1" noChangeArrowheads="1"/>
          </p:cNvSpPr>
          <p:nvPr>
            <p:ph type="body" idx="1"/>
          </p:nvPr>
        </p:nvSpPr>
        <p:spPr/>
        <p:txBody>
          <a:bodyPr/>
          <a:lstStyle/>
          <a:p>
            <a:pPr eaLnBrk="1" hangingPunct="1"/>
            <a:r>
              <a:rPr lang="en-US" sz="2800" dirty="0" err="1" smtClean="0">
                <a:latin typeface="Calibri" panose="020F0502020204030204" pitchFamily="34" charset="0"/>
                <a:cs typeface="Calibri" panose="020F0502020204030204" pitchFamily="34" charset="0"/>
              </a:rPr>
              <a:t>Attenuatie</a:t>
            </a:r>
            <a:r>
              <a:rPr lang="en-US" sz="2800" dirty="0" smtClean="0">
                <a:latin typeface="Calibri" panose="020F0502020204030204" pitchFamily="34" charset="0"/>
                <a:cs typeface="Calibri" panose="020F0502020204030204" pitchFamily="34" charset="0"/>
              </a:rPr>
              <a:t> = </a:t>
            </a:r>
            <a:r>
              <a:rPr lang="en-US" sz="2800" dirty="0" err="1" smtClean="0">
                <a:latin typeface="Calibri" panose="020F0502020204030204" pitchFamily="34" charset="0"/>
                <a:cs typeface="Calibri" panose="020F0502020204030204" pitchFamily="34" charset="0"/>
              </a:rPr>
              <a:t>Regulatiemechanisme</a:t>
            </a:r>
            <a:r>
              <a:rPr lang="en-US" sz="2800" dirty="0" smtClean="0">
                <a:latin typeface="Calibri" panose="020F0502020204030204" pitchFamily="34" charset="0"/>
                <a:cs typeface="Calibri" panose="020F0502020204030204" pitchFamily="34" charset="0"/>
              </a:rPr>
              <a:t> </a:t>
            </a:r>
            <a:r>
              <a:rPr lang="en-US" sz="2800" u="sng" dirty="0" err="1" smtClean="0">
                <a:latin typeface="Calibri" panose="020F0502020204030204" pitchFamily="34" charset="0"/>
                <a:cs typeface="Calibri" panose="020F0502020204030204" pitchFamily="34" charset="0"/>
              </a:rPr>
              <a:t>naast</a:t>
            </a:r>
            <a:r>
              <a:rPr lang="en-US" sz="2800" dirty="0" smtClean="0">
                <a:latin typeface="Calibri" panose="020F0502020204030204" pitchFamily="34" charset="0"/>
                <a:cs typeface="Calibri" panose="020F0502020204030204" pitchFamily="34" charset="0"/>
              </a:rPr>
              <a:t> pas </a:t>
            </a:r>
            <a:r>
              <a:rPr lang="en-US" sz="2800" dirty="0" err="1" smtClean="0">
                <a:latin typeface="Calibri" panose="020F0502020204030204" pitchFamily="34" charset="0"/>
                <a:cs typeface="Calibri" panose="020F0502020204030204" pitchFamily="34" charset="0"/>
              </a:rPr>
              <a:t>genoemde</a:t>
            </a:r>
            <a:r>
              <a:rPr lang="en-US" sz="2800" dirty="0" smtClean="0">
                <a:latin typeface="Calibri" panose="020F0502020204030204" pitchFamily="34" charset="0"/>
                <a:cs typeface="Calibri" panose="020F0502020204030204" pitchFamily="34" charset="0"/>
              </a:rPr>
              <a:t> </a:t>
            </a:r>
            <a:r>
              <a:rPr lang="en-US" sz="2800" dirty="0" err="1" smtClean="0">
                <a:latin typeface="Calibri" panose="020F0502020204030204" pitchFamily="34" charset="0"/>
                <a:cs typeface="Calibri" panose="020F0502020204030204" pitchFamily="34" charset="0"/>
              </a:rPr>
              <a:t>transcriptie</a:t>
            </a:r>
            <a:r>
              <a:rPr lang="en-US" sz="2800" dirty="0">
                <a:latin typeface="Calibri" panose="020F0502020204030204" pitchFamily="34" charset="0"/>
                <a:cs typeface="Calibri" panose="020F0502020204030204" pitchFamily="34" charset="0"/>
              </a:rPr>
              <a:t> </a:t>
            </a:r>
            <a:r>
              <a:rPr lang="en-US" sz="2800" dirty="0" err="1" smtClean="0">
                <a:latin typeface="Calibri" panose="020F0502020204030204" pitchFamily="34" charset="0"/>
                <a:cs typeface="Calibri" panose="020F0502020204030204" pitchFamily="34" charset="0"/>
              </a:rPr>
              <a:t>regulatie</a:t>
            </a:r>
            <a:r>
              <a:rPr lang="en-US" sz="2800" dirty="0" smtClean="0">
                <a:latin typeface="Calibri" panose="020F0502020204030204" pitchFamily="34" charset="0"/>
                <a:cs typeface="Calibri" panose="020F0502020204030204" pitchFamily="34" charset="0"/>
              </a:rPr>
              <a:t> in </a:t>
            </a:r>
            <a:r>
              <a:rPr lang="en-US" sz="2800" i="1" dirty="0" smtClean="0">
                <a:latin typeface="Calibri" panose="020F0502020204030204" pitchFamily="34" charset="0"/>
                <a:cs typeface="Calibri" panose="020F0502020204030204" pitchFamily="34" charset="0"/>
              </a:rPr>
              <a:t>E.coli</a:t>
            </a:r>
          </a:p>
          <a:p>
            <a:pPr eaLnBrk="1" hangingPunct="1"/>
            <a:r>
              <a:rPr lang="en-US" sz="2800" dirty="0" err="1" smtClean="0">
                <a:latin typeface="Calibri" panose="020F0502020204030204" pitchFamily="34" charset="0"/>
                <a:cs typeface="Calibri" panose="020F0502020204030204" pitchFamily="34" charset="0"/>
              </a:rPr>
              <a:t>Reductie</a:t>
            </a:r>
            <a:r>
              <a:rPr lang="en-US" sz="2800" dirty="0" smtClean="0">
                <a:latin typeface="Calibri" panose="020F0502020204030204" pitchFamily="34" charset="0"/>
                <a:cs typeface="Calibri" panose="020F0502020204030204" pitchFamily="34" charset="0"/>
              </a:rPr>
              <a:t> van </a:t>
            </a:r>
            <a:r>
              <a:rPr lang="en-US" sz="2800" dirty="0" err="1" smtClean="0">
                <a:latin typeface="Calibri" panose="020F0502020204030204" pitchFamily="34" charset="0"/>
                <a:cs typeface="Calibri" panose="020F0502020204030204" pitchFamily="34" charset="0"/>
              </a:rPr>
              <a:t>transcriptie</a:t>
            </a:r>
            <a:r>
              <a:rPr lang="en-US" sz="2800" dirty="0" smtClean="0">
                <a:latin typeface="Calibri" panose="020F0502020204030204" pitchFamily="34" charset="0"/>
                <a:cs typeface="Calibri" panose="020F0502020204030204" pitchFamily="34" charset="0"/>
              </a:rPr>
              <a:t> van het operon</a:t>
            </a:r>
          </a:p>
          <a:p>
            <a:pPr eaLnBrk="1" hangingPunct="1"/>
            <a:r>
              <a:rPr lang="en-US" sz="2800" dirty="0" err="1" smtClean="0">
                <a:latin typeface="Calibri" panose="020F0502020204030204" pitchFamily="34" charset="0"/>
                <a:cs typeface="Calibri" panose="020F0502020204030204" pitchFamily="34" charset="0"/>
              </a:rPr>
              <a:t>Regulatie</a:t>
            </a:r>
            <a:r>
              <a:rPr lang="en-US" sz="2800" dirty="0" smtClean="0">
                <a:latin typeface="Calibri" panose="020F0502020204030204" pitchFamily="34" charset="0"/>
                <a:cs typeface="Calibri" panose="020F0502020204030204" pitchFamily="34" charset="0"/>
              </a:rPr>
              <a:t> </a:t>
            </a:r>
            <a:r>
              <a:rPr lang="en-US" sz="2800" dirty="0" err="1" smtClean="0">
                <a:latin typeface="Calibri" panose="020F0502020204030204" pitchFamily="34" charset="0"/>
                <a:cs typeface="Calibri" panose="020F0502020204030204" pitchFamily="34" charset="0"/>
              </a:rPr>
              <a:t>mechanisme</a:t>
            </a:r>
            <a:r>
              <a:rPr lang="en-US" sz="2800" dirty="0" smtClean="0">
                <a:latin typeface="Calibri" panose="020F0502020204030204" pitchFamily="34" charset="0"/>
                <a:cs typeface="Calibri" panose="020F0502020204030204" pitchFamily="34" charset="0"/>
              </a:rPr>
              <a:t> in de ‘leader’ </a:t>
            </a:r>
            <a:r>
              <a:rPr lang="en-US" sz="2800" dirty="0" err="1" smtClean="0">
                <a:latin typeface="Calibri" panose="020F0502020204030204" pitchFamily="34" charset="0"/>
                <a:cs typeface="Calibri" panose="020F0502020204030204" pitchFamily="34" charset="0"/>
              </a:rPr>
              <a:t>sequentie</a:t>
            </a:r>
            <a:r>
              <a:rPr lang="en-US" sz="2800" dirty="0" smtClean="0">
                <a:latin typeface="Calibri" panose="020F0502020204030204" pitchFamily="34" charset="0"/>
                <a:cs typeface="Calibri" panose="020F0502020204030204" pitchFamily="34" charset="0"/>
              </a:rPr>
              <a:t> van het operon </a:t>
            </a:r>
            <a:r>
              <a:rPr lang="en-US" sz="2800" dirty="0" smtClean="0">
                <a:latin typeface="Calibri" panose="020F0502020204030204" pitchFamily="34" charset="0"/>
                <a:cs typeface="Calibri" panose="020F0502020204030204" pitchFamily="34" charset="0"/>
                <a:sym typeface="Wingdings" pitchFamily="2" charset="2"/>
              </a:rPr>
              <a:t> attenuator </a:t>
            </a:r>
            <a:r>
              <a:rPr lang="en-US" sz="2800" dirty="0" err="1" smtClean="0">
                <a:latin typeface="Calibri" panose="020F0502020204030204" pitchFamily="34" charset="0"/>
                <a:cs typeface="Calibri" panose="020F0502020204030204" pitchFamily="34" charset="0"/>
                <a:sym typeface="Wingdings" pitchFamily="2" charset="2"/>
              </a:rPr>
              <a:t>genoemd</a:t>
            </a:r>
            <a:r>
              <a:rPr lang="en-US" sz="2800" dirty="0" smtClean="0">
                <a:latin typeface="Calibri" panose="020F0502020204030204" pitchFamily="34" charset="0"/>
                <a:cs typeface="Calibri" panose="020F0502020204030204" pitchFamily="34" charset="0"/>
                <a:sym typeface="Wingdings" pitchFamily="2" charset="2"/>
              </a:rPr>
              <a:t>.</a:t>
            </a:r>
          </a:p>
          <a:p>
            <a:pPr eaLnBrk="1" hangingPunct="1"/>
            <a:r>
              <a:rPr lang="en-US" sz="2800" dirty="0" err="1" smtClean="0">
                <a:latin typeface="Calibri" panose="020F0502020204030204" pitchFamily="34" charset="0"/>
                <a:cs typeface="Calibri" panose="020F0502020204030204" pitchFamily="34" charset="0"/>
                <a:sym typeface="Wingdings" pitchFamily="2" charset="2"/>
              </a:rPr>
              <a:t>Deze</a:t>
            </a:r>
            <a:r>
              <a:rPr lang="en-US" sz="2800" dirty="0" smtClean="0">
                <a:latin typeface="Calibri" panose="020F0502020204030204" pitchFamily="34" charset="0"/>
                <a:cs typeface="Calibri" panose="020F0502020204030204" pitchFamily="34" charset="0"/>
                <a:sym typeface="Wingdings" pitchFamily="2" charset="2"/>
              </a:rPr>
              <a:t> </a:t>
            </a:r>
            <a:r>
              <a:rPr lang="en-US" sz="2800" dirty="0" err="1" smtClean="0">
                <a:latin typeface="Calibri" panose="020F0502020204030204" pitchFamily="34" charset="0"/>
                <a:cs typeface="Calibri" panose="020F0502020204030204" pitchFamily="34" charset="0"/>
                <a:sym typeface="Wingdings" pitchFamily="2" charset="2"/>
              </a:rPr>
              <a:t>vorm</a:t>
            </a:r>
            <a:r>
              <a:rPr lang="en-US" sz="2800" dirty="0" smtClean="0">
                <a:latin typeface="Calibri" panose="020F0502020204030204" pitchFamily="34" charset="0"/>
                <a:cs typeface="Calibri" panose="020F0502020204030204" pitchFamily="34" charset="0"/>
                <a:sym typeface="Wingdings" pitchFamily="2" charset="2"/>
              </a:rPr>
              <a:t> van </a:t>
            </a:r>
            <a:r>
              <a:rPr lang="en-US" sz="2800" dirty="0" err="1" smtClean="0">
                <a:latin typeface="Calibri" panose="020F0502020204030204" pitchFamily="34" charset="0"/>
                <a:cs typeface="Calibri" panose="020F0502020204030204" pitchFamily="34" charset="0"/>
                <a:sym typeface="Wingdings" pitchFamily="2" charset="2"/>
              </a:rPr>
              <a:t>regulatie</a:t>
            </a:r>
            <a:r>
              <a:rPr lang="en-US" sz="2800" dirty="0" smtClean="0">
                <a:latin typeface="Calibri" panose="020F0502020204030204" pitchFamily="34" charset="0"/>
                <a:cs typeface="Calibri" panose="020F0502020204030204" pitchFamily="34" charset="0"/>
                <a:sym typeface="Wingdings" pitchFamily="2" charset="2"/>
              </a:rPr>
              <a:t> (</a:t>
            </a:r>
            <a:r>
              <a:rPr lang="en-US" sz="2800" dirty="0" err="1" smtClean="0">
                <a:latin typeface="Calibri" panose="020F0502020204030204" pitchFamily="34" charset="0"/>
                <a:cs typeface="Calibri" panose="020F0502020204030204" pitchFamily="34" charset="0"/>
                <a:sym typeface="Wingdings" pitchFamily="2" charset="2"/>
              </a:rPr>
              <a:t>attenuatie</a:t>
            </a:r>
            <a:r>
              <a:rPr lang="en-US" sz="2800" dirty="0" smtClean="0">
                <a:latin typeface="Calibri" panose="020F0502020204030204" pitchFamily="34" charset="0"/>
                <a:cs typeface="Calibri" panose="020F0502020204030204" pitchFamily="34" charset="0"/>
                <a:sym typeface="Wingdings" pitchFamily="2" charset="2"/>
              </a:rPr>
              <a:t>) </a:t>
            </a:r>
            <a:r>
              <a:rPr lang="en-US" sz="2800" dirty="0" err="1" smtClean="0">
                <a:latin typeface="Calibri" panose="020F0502020204030204" pitchFamily="34" charset="0"/>
                <a:cs typeface="Calibri" panose="020F0502020204030204" pitchFamily="34" charset="0"/>
                <a:sym typeface="Wingdings" pitchFamily="2" charset="2"/>
              </a:rPr>
              <a:t>kan</a:t>
            </a:r>
            <a:r>
              <a:rPr lang="en-US" sz="2800" dirty="0" smtClean="0">
                <a:latin typeface="Calibri" panose="020F0502020204030204" pitchFamily="34" charset="0"/>
                <a:cs typeface="Calibri" panose="020F0502020204030204" pitchFamily="34" charset="0"/>
                <a:sym typeface="Wingdings" pitchFamily="2" charset="2"/>
              </a:rPr>
              <a:t> </a:t>
            </a:r>
            <a:r>
              <a:rPr lang="en-US" sz="2800" dirty="0" err="1" smtClean="0">
                <a:latin typeface="Calibri" panose="020F0502020204030204" pitchFamily="34" charset="0"/>
                <a:cs typeface="Calibri" panose="020F0502020204030204" pitchFamily="34" charset="0"/>
                <a:sym typeface="Wingdings" pitchFamily="2" charset="2"/>
              </a:rPr>
              <a:t>alleen</a:t>
            </a:r>
            <a:r>
              <a:rPr lang="en-US" sz="2800" dirty="0" smtClean="0">
                <a:latin typeface="Calibri" panose="020F0502020204030204" pitchFamily="34" charset="0"/>
                <a:cs typeface="Calibri" panose="020F0502020204030204" pitchFamily="34" charset="0"/>
                <a:sym typeface="Wingdings" pitchFamily="2" charset="2"/>
              </a:rPr>
              <a:t> </a:t>
            </a:r>
            <a:r>
              <a:rPr lang="en-US" sz="2800" dirty="0" err="1" smtClean="0">
                <a:latin typeface="Calibri" panose="020F0502020204030204" pitchFamily="34" charset="0"/>
                <a:cs typeface="Calibri" panose="020F0502020204030204" pitchFamily="34" charset="0"/>
                <a:sym typeface="Wingdings" pitchFamily="2" charset="2"/>
              </a:rPr>
              <a:t>bij</a:t>
            </a:r>
            <a:r>
              <a:rPr lang="en-US" sz="2800" dirty="0" smtClean="0">
                <a:latin typeface="Calibri" panose="020F0502020204030204" pitchFamily="34" charset="0"/>
                <a:cs typeface="Calibri" panose="020F0502020204030204" pitchFamily="34" charset="0"/>
                <a:sym typeface="Wingdings" pitchFamily="2" charset="2"/>
              </a:rPr>
              <a:t> </a:t>
            </a:r>
            <a:r>
              <a:rPr lang="en-US" sz="2800" dirty="0" err="1" smtClean="0">
                <a:latin typeface="Calibri" panose="020F0502020204030204" pitchFamily="34" charset="0"/>
                <a:cs typeface="Calibri" panose="020F0502020204030204" pitchFamily="34" charset="0"/>
                <a:sym typeface="Wingdings" pitchFamily="2" charset="2"/>
              </a:rPr>
              <a:t>prokaryoten</a:t>
            </a:r>
            <a:endParaRPr lang="nl-NL" sz="2800" dirty="0" smtClean="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985" y="404607"/>
            <a:ext cx="8650030" cy="2708533"/>
          </a:xfrm>
          <a:prstGeom prst="rect">
            <a:avLst/>
          </a:prstGeom>
        </p:spPr>
      </p:pic>
      <p:pic>
        <p:nvPicPr>
          <p:cNvPr id="3" name="Afbeelding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66500" y="3216607"/>
            <a:ext cx="4724441" cy="3520095"/>
          </a:xfrm>
          <a:prstGeom prst="rect">
            <a:avLst/>
          </a:prstGeom>
        </p:spPr>
      </p:pic>
      <p:sp>
        <p:nvSpPr>
          <p:cNvPr id="14" name="Text Box 3"/>
          <p:cNvSpPr txBox="1">
            <a:spLocks noChangeArrowheads="1"/>
          </p:cNvSpPr>
          <p:nvPr/>
        </p:nvSpPr>
        <p:spPr bwMode="auto">
          <a:xfrm>
            <a:off x="5010539" y="49213"/>
            <a:ext cx="4133461" cy="519112"/>
          </a:xfrm>
          <a:prstGeom prst="rect">
            <a:avLst/>
          </a:prstGeom>
          <a:noFill/>
          <a:ln w="9525">
            <a:noFill/>
            <a:miter lim="800000"/>
            <a:headEnd/>
            <a:tailEnd/>
          </a:ln>
        </p:spPr>
        <p:txBody>
          <a:bodyPr wrap="square">
            <a:spAutoFit/>
          </a:bodyPr>
          <a:lstStyle/>
          <a:p>
            <a:pPr>
              <a:spcBef>
                <a:spcPct val="50000"/>
              </a:spcBef>
            </a:pPr>
            <a:r>
              <a:rPr lang="en-US" sz="2800" b="1" i="1" dirty="0" err="1" smtClean="0">
                <a:solidFill>
                  <a:srgbClr val="FF6600"/>
                </a:solidFill>
                <a:latin typeface="Calibri" panose="020F0502020204030204" pitchFamily="34" charset="0"/>
                <a:cs typeface="Calibri" panose="020F0502020204030204" pitchFamily="34" charset="0"/>
              </a:rPr>
              <a:t>trp</a:t>
            </a:r>
            <a:r>
              <a:rPr lang="en-US" sz="2800" b="1" dirty="0" smtClean="0">
                <a:solidFill>
                  <a:srgbClr val="FF6600"/>
                </a:solidFill>
                <a:latin typeface="Calibri" panose="020F0502020204030204" pitchFamily="34" charset="0"/>
                <a:cs typeface="Calibri" panose="020F0502020204030204" pitchFamily="34" charset="0"/>
              </a:rPr>
              <a:t>-operon: </a:t>
            </a:r>
            <a:r>
              <a:rPr lang="en-US" sz="2800" b="1" dirty="0" err="1" smtClean="0">
                <a:solidFill>
                  <a:srgbClr val="FF6600"/>
                </a:solidFill>
                <a:latin typeface="Calibri" panose="020F0502020204030204" pitchFamily="34" charset="0"/>
                <a:cs typeface="Calibri" panose="020F0502020204030204" pitchFamily="34" charset="0"/>
              </a:rPr>
              <a:t>attenuatie</a:t>
            </a:r>
            <a:endParaRPr lang="nl-NL" sz="2800" b="1" dirty="0">
              <a:solidFill>
                <a:srgbClr val="FF6600"/>
              </a:solidFill>
              <a:latin typeface="Calibri" panose="020F0502020204030204" pitchFamily="34" charset="0"/>
              <a:cs typeface="Calibri" panose="020F0502020204030204" pitchFamily="34" charset="0"/>
            </a:endParaRPr>
          </a:p>
        </p:txBody>
      </p:sp>
      <p:sp>
        <p:nvSpPr>
          <p:cNvPr id="4" name="Rechthoek 3"/>
          <p:cNvSpPr/>
          <p:nvPr/>
        </p:nvSpPr>
        <p:spPr>
          <a:xfrm>
            <a:off x="5504329" y="4087906"/>
            <a:ext cx="2321859"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Rechthoek 5"/>
          <p:cNvSpPr/>
          <p:nvPr/>
        </p:nvSpPr>
        <p:spPr>
          <a:xfrm>
            <a:off x="5423646" y="5824672"/>
            <a:ext cx="2321859"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7" name="Rechte verbindingslijn 6"/>
          <p:cNvCxnSpPr/>
          <p:nvPr/>
        </p:nvCxnSpPr>
        <p:spPr>
          <a:xfrm flipV="1">
            <a:off x="5617324" y="3449782"/>
            <a:ext cx="499456" cy="2078"/>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auto">
          <a:xfrm>
            <a:off x="91440" y="176470"/>
            <a:ext cx="3521842" cy="523220"/>
          </a:xfrm>
          <a:prstGeom prst="rect">
            <a:avLst/>
          </a:prstGeom>
          <a:noFill/>
          <a:ln w="9525">
            <a:noFill/>
            <a:miter lim="800000"/>
            <a:headEnd/>
            <a:tailEnd/>
          </a:ln>
        </p:spPr>
        <p:txBody>
          <a:bodyPr wrap="square">
            <a:spAutoFit/>
          </a:bodyPr>
          <a:lstStyle/>
          <a:p>
            <a:pPr>
              <a:spcBef>
                <a:spcPct val="50000"/>
              </a:spcBef>
            </a:pPr>
            <a:r>
              <a:rPr lang="en-US" sz="2800" b="1" i="1" dirty="0" err="1" smtClean="0">
                <a:solidFill>
                  <a:srgbClr val="FF6600"/>
                </a:solidFill>
                <a:latin typeface="Calibri" panose="020F0502020204030204" pitchFamily="34" charset="0"/>
                <a:cs typeface="Calibri" panose="020F0502020204030204" pitchFamily="34" charset="0"/>
              </a:rPr>
              <a:t>trp</a:t>
            </a:r>
            <a:r>
              <a:rPr lang="en-US" sz="2800" b="1" dirty="0" smtClean="0">
                <a:solidFill>
                  <a:srgbClr val="FF6600"/>
                </a:solidFill>
                <a:latin typeface="Calibri" panose="020F0502020204030204" pitchFamily="34" charset="0"/>
                <a:cs typeface="Calibri" panose="020F0502020204030204" pitchFamily="34" charset="0"/>
              </a:rPr>
              <a:t>-operon: </a:t>
            </a:r>
            <a:r>
              <a:rPr lang="en-US" sz="2800" b="1" dirty="0" err="1" smtClean="0">
                <a:solidFill>
                  <a:srgbClr val="FF6600"/>
                </a:solidFill>
                <a:latin typeface="Calibri" panose="020F0502020204030204" pitchFamily="34" charset="0"/>
                <a:cs typeface="Calibri" panose="020F0502020204030204" pitchFamily="34" charset="0"/>
              </a:rPr>
              <a:t>attenuatie</a:t>
            </a:r>
            <a:endParaRPr lang="nl-NL" sz="2800" b="1" dirty="0">
              <a:solidFill>
                <a:srgbClr val="FF6600"/>
              </a:solidFill>
              <a:latin typeface="Calibri" panose="020F0502020204030204" pitchFamily="34" charset="0"/>
              <a:cs typeface="Calibri" panose="020F0502020204030204" pitchFamily="34" charset="0"/>
            </a:endParaRPr>
          </a:p>
        </p:txBody>
      </p:sp>
      <p:grpSp>
        <p:nvGrpSpPr>
          <p:cNvPr id="15" name="Groep 14"/>
          <p:cNvGrpSpPr/>
          <p:nvPr/>
        </p:nvGrpSpPr>
        <p:grpSpPr>
          <a:xfrm>
            <a:off x="20235" y="2162296"/>
            <a:ext cx="3302085" cy="2318264"/>
            <a:chOff x="20235" y="2162296"/>
            <a:chExt cx="3302085" cy="2318264"/>
          </a:xfrm>
        </p:grpSpPr>
        <p:pic>
          <p:nvPicPr>
            <p:cNvPr id="10" name="Afbeelding 9"/>
            <p:cNvPicPr>
              <a:picLocks noChangeAspect="1"/>
            </p:cNvPicPr>
            <p:nvPr/>
          </p:nvPicPr>
          <p:blipFill rotWithShape="1">
            <a:blip r:embed="rId2" cstate="print">
              <a:extLst>
                <a:ext uri="{28A0092B-C50C-407E-A947-70E740481C1C}">
                  <a14:useLocalDpi xmlns:a14="http://schemas.microsoft.com/office/drawing/2010/main" val="0"/>
                </a:ext>
              </a:extLst>
            </a:blip>
            <a:srcRect l="-1677" t="-948" r="806" b="3013"/>
            <a:stretch/>
          </p:blipFill>
          <p:spPr>
            <a:xfrm>
              <a:off x="20235" y="2162296"/>
              <a:ext cx="3204726" cy="2318264"/>
            </a:xfrm>
            <a:prstGeom prst="rect">
              <a:avLst/>
            </a:prstGeom>
          </p:spPr>
        </p:pic>
        <p:sp>
          <p:nvSpPr>
            <p:cNvPr id="13" name="Rechthoek 12"/>
            <p:cNvSpPr/>
            <p:nvPr/>
          </p:nvSpPr>
          <p:spPr>
            <a:xfrm>
              <a:off x="2125980" y="2743200"/>
              <a:ext cx="1196340" cy="4800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Rechthoek 13"/>
            <p:cNvSpPr/>
            <p:nvPr/>
          </p:nvSpPr>
          <p:spPr>
            <a:xfrm>
              <a:off x="2125980" y="3926802"/>
              <a:ext cx="1196340" cy="4800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11" name="Groep 10"/>
          <p:cNvGrpSpPr/>
          <p:nvPr/>
        </p:nvGrpSpPr>
        <p:grpSpPr>
          <a:xfrm>
            <a:off x="2042159" y="298795"/>
            <a:ext cx="6919022" cy="3175021"/>
            <a:chOff x="2011679" y="298795"/>
            <a:chExt cx="6919022" cy="3175021"/>
          </a:xfrm>
        </p:grpSpPr>
        <p:pic>
          <p:nvPicPr>
            <p:cNvPr id="3" name="Afbeelding 2"/>
            <p:cNvPicPr>
              <a:picLocks noChangeAspect="1"/>
            </p:cNvPicPr>
            <p:nvPr/>
          </p:nvPicPr>
          <p:blipFill rotWithShape="1">
            <a:blip r:embed="rId3">
              <a:extLst>
                <a:ext uri="{28A0092B-C50C-407E-A947-70E740481C1C}">
                  <a14:useLocalDpi xmlns:a14="http://schemas.microsoft.com/office/drawing/2010/main" val="0"/>
                </a:ext>
              </a:extLst>
            </a:blip>
            <a:srcRect b="53155"/>
            <a:stretch/>
          </p:blipFill>
          <p:spPr>
            <a:xfrm>
              <a:off x="3854847" y="298795"/>
              <a:ext cx="5075854" cy="2993045"/>
            </a:xfrm>
            <a:prstGeom prst="rect">
              <a:avLst/>
            </a:prstGeom>
            <a:ln>
              <a:solidFill>
                <a:schemeClr val="tx1"/>
              </a:solidFill>
            </a:ln>
          </p:spPr>
        </p:pic>
        <p:pic>
          <p:nvPicPr>
            <p:cNvPr id="4" name="Afbeelding 3"/>
            <p:cNvPicPr>
              <a:picLocks noChangeAspect="1"/>
            </p:cNvPicPr>
            <p:nvPr/>
          </p:nvPicPr>
          <p:blipFill rotWithShape="1">
            <a:blip r:embed="rId4" cstate="print">
              <a:extLst>
                <a:ext uri="{28A0092B-C50C-407E-A947-70E740481C1C}">
                  <a14:useLocalDpi xmlns:a14="http://schemas.microsoft.com/office/drawing/2010/main" val="0"/>
                </a:ext>
              </a:extLst>
            </a:blip>
            <a:srcRect l="65219" t="22714" r="1" b="53601"/>
            <a:stretch/>
          </p:blipFill>
          <p:spPr>
            <a:xfrm>
              <a:off x="2011679" y="2640098"/>
              <a:ext cx="1643203" cy="833718"/>
            </a:xfrm>
            <a:prstGeom prst="rect">
              <a:avLst/>
            </a:prstGeom>
          </p:spPr>
        </p:pic>
        <p:sp>
          <p:nvSpPr>
            <p:cNvPr id="2" name="Pijl-rechts 1"/>
            <p:cNvSpPr/>
            <p:nvPr/>
          </p:nvSpPr>
          <p:spPr>
            <a:xfrm rot="19439271">
              <a:off x="3627485" y="2913252"/>
              <a:ext cx="714495" cy="98612"/>
            </a:xfrm>
            <a:prstGeom prst="rightArrow">
              <a:avLst/>
            </a:prstGeom>
            <a:solidFill>
              <a:srgbClr val="FF6600"/>
            </a:solidFill>
            <a:ln>
              <a:solidFill>
                <a:srgbClr val="FF66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ln>
                  <a:solidFill>
                    <a:srgbClr val="FF6600"/>
                  </a:solidFill>
                </a:ln>
                <a:solidFill>
                  <a:srgbClr val="FF6600"/>
                </a:solidFill>
              </a:endParaRPr>
            </a:p>
          </p:txBody>
        </p:sp>
      </p:grpSp>
      <p:grpSp>
        <p:nvGrpSpPr>
          <p:cNvPr id="12" name="Groep 11"/>
          <p:cNvGrpSpPr/>
          <p:nvPr/>
        </p:nvGrpSpPr>
        <p:grpSpPr>
          <a:xfrm>
            <a:off x="2034539" y="3431148"/>
            <a:ext cx="6926642" cy="3214029"/>
            <a:chOff x="2004059" y="3431148"/>
            <a:chExt cx="6926642" cy="3214029"/>
          </a:xfrm>
        </p:grpSpPr>
        <p:pic>
          <p:nvPicPr>
            <p:cNvPr id="8" name="Afbeelding 7"/>
            <p:cNvPicPr>
              <a:picLocks noChangeAspect="1"/>
            </p:cNvPicPr>
            <p:nvPr/>
          </p:nvPicPr>
          <p:blipFill rotWithShape="1">
            <a:blip r:embed="rId3">
              <a:extLst>
                <a:ext uri="{28A0092B-C50C-407E-A947-70E740481C1C}">
                  <a14:useLocalDpi xmlns:a14="http://schemas.microsoft.com/office/drawing/2010/main" val="0"/>
                </a:ext>
              </a:extLst>
            </a:blip>
            <a:srcRect t="49696"/>
            <a:stretch/>
          </p:blipFill>
          <p:spPr>
            <a:xfrm>
              <a:off x="3854847" y="3431148"/>
              <a:ext cx="5075854" cy="3214029"/>
            </a:xfrm>
            <a:prstGeom prst="rect">
              <a:avLst/>
            </a:prstGeom>
            <a:ln>
              <a:solidFill>
                <a:schemeClr val="tx1"/>
              </a:solidFill>
            </a:ln>
          </p:spPr>
        </p:pic>
        <p:pic>
          <p:nvPicPr>
            <p:cNvPr id="6" name="Afbeelding 5"/>
            <p:cNvPicPr>
              <a:picLocks noChangeAspect="1"/>
            </p:cNvPicPr>
            <p:nvPr/>
          </p:nvPicPr>
          <p:blipFill rotWithShape="1">
            <a:blip r:embed="rId4" cstate="print">
              <a:extLst>
                <a:ext uri="{28A0092B-C50C-407E-A947-70E740481C1C}">
                  <a14:useLocalDpi xmlns:a14="http://schemas.microsoft.com/office/drawing/2010/main" val="0"/>
                </a:ext>
              </a:extLst>
            </a:blip>
            <a:srcRect l="64921" t="74668" r="380" b="1903"/>
            <a:stretch/>
          </p:blipFill>
          <p:spPr>
            <a:xfrm>
              <a:off x="2004059" y="3994486"/>
              <a:ext cx="1639299" cy="824753"/>
            </a:xfrm>
            <a:prstGeom prst="rect">
              <a:avLst/>
            </a:prstGeom>
          </p:spPr>
        </p:pic>
        <p:sp>
          <p:nvSpPr>
            <p:cNvPr id="7" name="Pijl-rechts 6"/>
            <p:cNvSpPr/>
            <p:nvPr/>
          </p:nvSpPr>
          <p:spPr>
            <a:xfrm rot="1929102">
              <a:off x="3391855" y="4859447"/>
              <a:ext cx="714495" cy="98612"/>
            </a:xfrm>
            <a:prstGeom prst="rightArrow">
              <a:avLst/>
            </a:prstGeom>
            <a:solidFill>
              <a:srgbClr val="FF6600"/>
            </a:solidFill>
            <a:ln>
              <a:solidFill>
                <a:srgbClr val="FF66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ln>
                  <a:solidFill>
                    <a:srgbClr val="FF6600"/>
                  </a:solidFill>
                </a:ln>
                <a:solidFill>
                  <a:srgbClr val="FF66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218050" y="394214"/>
            <a:ext cx="8229600" cy="1143000"/>
          </a:xfrm>
        </p:spPr>
        <p:txBody>
          <a:bodyPr/>
          <a:lstStyle/>
          <a:p>
            <a:pPr eaLnBrk="1" hangingPunct="1"/>
            <a:r>
              <a:rPr lang="nl-NL" b="1" i="1" dirty="0" err="1" smtClean="0">
                <a:solidFill>
                  <a:srgbClr val="FF6600"/>
                </a:solidFill>
                <a:latin typeface="Calibri" panose="020F0502020204030204" pitchFamily="34" charset="0"/>
                <a:cs typeface="Calibri" panose="020F0502020204030204" pitchFamily="34" charset="0"/>
              </a:rPr>
              <a:t>trp</a:t>
            </a:r>
            <a:r>
              <a:rPr lang="nl-NL" b="1" dirty="0" smtClean="0">
                <a:solidFill>
                  <a:srgbClr val="FF6600"/>
                </a:solidFill>
                <a:latin typeface="Calibri" panose="020F0502020204030204" pitchFamily="34" charset="0"/>
                <a:cs typeface="Calibri" panose="020F0502020204030204" pitchFamily="34" charset="0"/>
              </a:rPr>
              <a:t> </a:t>
            </a:r>
            <a:r>
              <a:rPr lang="nl-NL" b="1" dirty="0" err="1" smtClean="0">
                <a:solidFill>
                  <a:srgbClr val="FF6600"/>
                </a:solidFill>
                <a:latin typeface="Calibri" panose="020F0502020204030204" pitchFamily="34" charset="0"/>
                <a:cs typeface="Calibri" panose="020F0502020204030204" pitchFamily="34" charset="0"/>
              </a:rPr>
              <a:t>attenuatie</a:t>
            </a:r>
            <a:r>
              <a:rPr lang="nl-NL" b="1" dirty="0" smtClean="0">
                <a:solidFill>
                  <a:srgbClr val="FF6600"/>
                </a:solidFill>
                <a:latin typeface="Calibri" panose="020F0502020204030204" pitchFamily="34" charset="0"/>
                <a:cs typeface="Calibri" panose="020F0502020204030204" pitchFamily="34" charset="0"/>
              </a:rPr>
              <a:t> filmpje</a:t>
            </a:r>
          </a:p>
        </p:txBody>
      </p:sp>
      <p:sp>
        <p:nvSpPr>
          <p:cNvPr id="36867" name="Rechthoek 4"/>
          <p:cNvSpPr>
            <a:spLocks noChangeArrowheads="1"/>
          </p:cNvSpPr>
          <p:nvPr/>
        </p:nvSpPr>
        <p:spPr bwMode="auto">
          <a:xfrm>
            <a:off x="284018" y="2059132"/>
            <a:ext cx="2376055" cy="523220"/>
          </a:xfrm>
          <a:prstGeom prst="rect">
            <a:avLst/>
          </a:prstGeom>
          <a:noFill/>
          <a:ln w="9525">
            <a:noFill/>
            <a:miter lim="800000"/>
            <a:headEnd/>
            <a:tailEnd/>
          </a:ln>
        </p:spPr>
        <p:txBody>
          <a:bodyPr wrap="square">
            <a:spAutoFit/>
          </a:bodyPr>
          <a:lstStyle/>
          <a:p>
            <a:r>
              <a:rPr lang="nl-NL" sz="2800" dirty="0" smtClean="0">
                <a:latin typeface="Calibri" panose="020F0502020204030204" pitchFamily="34" charset="0"/>
                <a:cs typeface="Calibri" panose="020F0502020204030204" pitchFamily="34" charset="0"/>
                <a:hlinkClick r:id="rId3"/>
              </a:rPr>
              <a:t>Filmpje</a:t>
            </a:r>
            <a:r>
              <a:rPr lang="nl-NL" sz="2800" dirty="0" smtClean="0">
                <a:latin typeface="Calibri" panose="020F0502020204030204" pitchFamily="34" charset="0"/>
                <a:cs typeface="Calibri" panose="020F0502020204030204" pitchFamily="34" charset="0"/>
              </a:rPr>
              <a:t>: 2’40’’ </a:t>
            </a:r>
            <a:endParaRPr lang="nl-NL" sz="2800" dirty="0">
              <a:latin typeface="Calibri" panose="020F0502020204030204" pitchFamily="34" charset="0"/>
              <a:cs typeface="Calibri" panose="020F0502020204030204" pitchFamily="34" charset="0"/>
            </a:endParaRPr>
          </a:p>
        </p:txBody>
      </p:sp>
      <p:pic>
        <p:nvPicPr>
          <p:cNvPr id="2" name="Afbeelding 1"/>
          <p:cNvPicPr>
            <a:picLocks noChangeAspect="1"/>
          </p:cNvPicPr>
          <p:nvPr/>
        </p:nvPicPr>
        <p:blipFill rotWithShape="1">
          <a:blip r:embed="rId4"/>
          <a:srcRect l="6458" r="56736" b="13704"/>
          <a:stretch/>
        </p:blipFill>
        <p:spPr>
          <a:xfrm>
            <a:off x="2925618" y="1851313"/>
            <a:ext cx="5754045" cy="3794413"/>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981" y="24644"/>
            <a:ext cx="8229600" cy="1209809"/>
          </a:xfrm>
        </p:spPr>
        <p:txBody>
          <a:bodyPr/>
          <a:lstStyle/>
          <a:p>
            <a:r>
              <a:rPr lang="nl-NL" b="1" dirty="0" err="1" smtClean="0">
                <a:solidFill>
                  <a:srgbClr val="FF6600"/>
                </a:solidFill>
                <a:latin typeface="Calibri" panose="020F0502020204030204" pitchFamily="34" charset="0"/>
              </a:rPr>
              <a:t>Riboswitches</a:t>
            </a:r>
            <a:r>
              <a:rPr lang="nl-NL" b="1" dirty="0" smtClean="0">
                <a:solidFill>
                  <a:srgbClr val="FF6600"/>
                </a:solidFill>
                <a:latin typeface="Calibri" panose="020F0502020204030204" pitchFamily="34" charset="0"/>
              </a:rPr>
              <a:t> </a:t>
            </a:r>
            <a:r>
              <a:rPr lang="nl-NL" sz="2000" b="1" dirty="0" smtClean="0">
                <a:solidFill>
                  <a:srgbClr val="FF6600"/>
                </a:solidFill>
                <a:latin typeface="Calibri" panose="020F0502020204030204" pitchFamily="34" charset="0"/>
              </a:rPr>
              <a:t>(</a:t>
            </a:r>
            <a:r>
              <a:rPr lang="nl-NL" sz="2000" b="1" dirty="0" err="1" smtClean="0">
                <a:solidFill>
                  <a:srgbClr val="FF6600"/>
                </a:solidFill>
                <a:latin typeface="Calibri" panose="020F0502020204030204" pitchFamily="34" charset="0"/>
              </a:rPr>
              <a:t>vgl</a:t>
            </a:r>
            <a:r>
              <a:rPr lang="nl-NL" sz="2000" b="1" dirty="0" smtClean="0">
                <a:solidFill>
                  <a:srgbClr val="FF6600"/>
                </a:solidFill>
                <a:latin typeface="Calibri" panose="020F0502020204030204" pitchFamily="34" charset="0"/>
              </a:rPr>
              <a:t>-baar met </a:t>
            </a:r>
            <a:r>
              <a:rPr lang="nl-NL" sz="2000" b="1" dirty="0" err="1" smtClean="0">
                <a:solidFill>
                  <a:srgbClr val="FF6600"/>
                </a:solidFill>
                <a:latin typeface="Calibri" panose="020F0502020204030204" pitchFamily="34" charset="0"/>
              </a:rPr>
              <a:t>attenuatie</a:t>
            </a:r>
            <a:r>
              <a:rPr lang="nl-NL" sz="2000" b="1" dirty="0" smtClean="0">
                <a:solidFill>
                  <a:srgbClr val="FF6600"/>
                </a:solidFill>
                <a:latin typeface="Calibri" panose="020F0502020204030204" pitchFamily="34" charset="0"/>
              </a:rPr>
              <a:t>)</a:t>
            </a:r>
            <a:r>
              <a:rPr lang="nl-NL" sz="2000" b="1" dirty="0">
                <a:solidFill>
                  <a:srgbClr val="FF6600"/>
                </a:solidFill>
                <a:latin typeface="Calibri" panose="020F0502020204030204" pitchFamily="34" charset="0"/>
              </a:rPr>
              <a:t/>
            </a:r>
            <a:br>
              <a:rPr lang="nl-NL" sz="2000" b="1" dirty="0">
                <a:solidFill>
                  <a:srgbClr val="FF6600"/>
                </a:solidFill>
                <a:latin typeface="Calibri" panose="020F0502020204030204" pitchFamily="34" charset="0"/>
              </a:rPr>
            </a:br>
            <a:r>
              <a:rPr lang="nl-NL" sz="2400" dirty="0" smtClean="0">
                <a:solidFill>
                  <a:schemeClr val="tx1"/>
                </a:solidFill>
                <a:latin typeface="Calibri" panose="020F0502020204030204" pitchFamily="34" charset="0"/>
              </a:rPr>
              <a:t>Gen regulatie afhankelijk van alternatieve mRNA conformaties</a:t>
            </a:r>
            <a:endParaRPr lang="nl-NL" sz="2400" dirty="0">
              <a:solidFill>
                <a:schemeClr val="tx1"/>
              </a:solidFill>
              <a:latin typeface="Calibri" panose="020F0502020204030204" pitchFamily="34" charset="0"/>
            </a:endParaRPr>
          </a:p>
        </p:txBody>
      </p:sp>
      <p:sp>
        <p:nvSpPr>
          <p:cNvPr id="4" name="TextBox 3"/>
          <p:cNvSpPr txBox="1"/>
          <p:nvPr/>
        </p:nvSpPr>
        <p:spPr>
          <a:xfrm>
            <a:off x="350981" y="5327714"/>
            <a:ext cx="3870036" cy="1200329"/>
          </a:xfrm>
          <a:prstGeom prst="rect">
            <a:avLst/>
          </a:prstGeom>
          <a:noFill/>
        </p:spPr>
        <p:txBody>
          <a:bodyPr wrap="square" rtlCol="0">
            <a:spAutoFit/>
          </a:bodyPr>
          <a:lstStyle/>
          <a:p>
            <a:pPr marL="285750" indent="-285750">
              <a:buFont typeface="Arial" panose="020B0604020202020204" pitchFamily="34" charset="0"/>
              <a:buChar char="•"/>
            </a:pPr>
            <a:r>
              <a:rPr lang="nl-NL" dirty="0" smtClean="0">
                <a:latin typeface="Calibri" panose="020F0502020204030204" pitchFamily="34" charset="0"/>
              </a:rPr>
              <a:t>Ligand bv. aminozuur, purine, vitamine </a:t>
            </a:r>
            <a:r>
              <a:rPr lang="nl-NL" dirty="0" err="1" smtClean="0">
                <a:latin typeface="Calibri" panose="020F0502020204030204" pitchFamily="34" charset="0"/>
              </a:rPr>
              <a:t>cofactors</a:t>
            </a:r>
            <a:r>
              <a:rPr lang="nl-NL" dirty="0" smtClean="0">
                <a:latin typeface="Calibri" panose="020F0502020204030204" pitchFamily="34" charset="0"/>
              </a:rPr>
              <a:t>, </a:t>
            </a:r>
            <a:r>
              <a:rPr lang="nl-NL" dirty="0" err="1" smtClean="0">
                <a:latin typeface="Calibri" panose="020F0502020204030204" pitchFamily="34" charset="0"/>
              </a:rPr>
              <a:t>etc</a:t>
            </a:r>
            <a:r>
              <a:rPr lang="nl-NL" dirty="0" smtClean="0">
                <a:latin typeface="Calibri" panose="020F0502020204030204" pitchFamily="34" charset="0"/>
              </a:rPr>
              <a:t> ….</a:t>
            </a:r>
          </a:p>
          <a:p>
            <a:pPr marL="285750" indent="-285750">
              <a:buFont typeface="Arial" panose="020B0604020202020204" pitchFamily="34" charset="0"/>
              <a:buChar char="•"/>
            </a:pPr>
            <a:r>
              <a:rPr lang="nl-NL" i="1" dirty="0">
                <a:latin typeface="Calibri" panose="020F0502020204030204" pitchFamily="34" charset="0"/>
              </a:rPr>
              <a:t>Bacillus </a:t>
            </a:r>
            <a:r>
              <a:rPr lang="nl-NL" i="1" dirty="0" err="1">
                <a:latin typeface="Calibri" panose="020F0502020204030204" pitchFamily="34" charset="0"/>
              </a:rPr>
              <a:t>subtilis</a:t>
            </a:r>
            <a:r>
              <a:rPr lang="nl-NL" dirty="0">
                <a:latin typeface="Calibri" panose="020F0502020204030204" pitchFamily="34" charset="0"/>
              </a:rPr>
              <a:t>: 5% of </a:t>
            </a:r>
            <a:r>
              <a:rPr lang="nl-NL" dirty="0" err="1">
                <a:latin typeface="Calibri" panose="020F0502020204030204" pitchFamily="34" charset="0"/>
              </a:rPr>
              <a:t>all</a:t>
            </a:r>
            <a:r>
              <a:rPr lang="nl-NL" dirty="0">
                <a:latin typeface="Calibri" panose="020F0502020204030204" pitchFamily="34" charset="0"/>
              </a:rPr>
              <a:t> </a:t>
            </a:r>
            <a:r>
              <a:rPr lang="nl-NL" dirty="0" err="1">
                <a:latin typeface="Calibri" panose="020F0502020204030204" pitchFamily="34" charset="0"/>
              </a:rPr>
              <a:t>regulation</a:t>
            </a:r>
            <a:r>
              <a:rPr lang="nl-NL" dirty="0">
                <a:latin typeface="Calibri" panose="020F0502020204030204" pitchFamily="34" charset="0"/>
              </a:rPr>
              <a:t> </a:t>
            </a:r>
            <a:r>
              <a:rPr lang="nl-NL" dirty="0" err="1">
                <a:latin typeface="Calibri" panose="020F0502020204030204" pitchFamily="34" charset="0"/>
              </a:rPr>
              <a:t>by</a:t>
            </a:r>
            <a:r>
              <a:rPr lang="nl-NL" dirty="0">
                <a:latin typeface="Calibri" panose="020F0502020204030204" pitchFamily="34" charset="0"/>
              </a:rPr>
              <a:t> </a:t>
            </a:r>
            <a:r>
              <a:rPr lang="nl-NL" dirty="0" err="1">
                <a:latin typeface="Calibri" panose="020F0502020204030204" pitchFamily="34" charset="0"/>
              </a:rPr>
              <a:t>riboswitches</a:t>
            </a:r>
            <a:r>
              <a:rPr lang="nl-NL" dirty="0">
                <a:latin typeface="Calibri" panose="020F0502020204030204" pitchFamily="34" charset="0"/>
              </a:rPr>
              <a:t>. Fungi, </a:t>
            </a:r>
            <a:r>
              <a:rPr lang="nl-NL" dirty="0" err="1">
                <a:latin typeface="Calibri" panose="020F0502020204030204" pitchFamily="34" charset="0"/>
              </a:rPr>
              <a:t>plants</a:t>
            </a:r>
            <a:r>
              <a:rPr lang="nl-NL" dirty="0">
                <a:latin typeface="Calibri" panose="020F0502020204030204" pitchFamily="34" charset="0"/>
              </a:rPr>
              <a:t>, </a:t>
            </a:r>
            <a:r>
              <a:rPr lang="nl-NL" dirty="0" smtClean="0">
                <a:latin typeface="Calibri" panose="020F0502020204030204" pitchFamily="34" charset="0"/>
              </a:rPr>
              <a:t>??</a:t>
            </a:r>
            <a:endParaRPr lang="nl-NL" dirty="0">
              <a:latin typeface="Calibri" panose="020F0502020204030204" pitchFamily="34" charset="0"/>
            </a:endParaRPr>
          </a:p>
        </p:txBody>
      </p:sp>
      <p:sp>
        <p:nvSpPr>
          <p:cNvPr id="6" name="TextBox 5"/>
          <p:cNvSpPr txBox="1"/>
          <p:nvPr/>
        </p:nvSpPr>
        <p:spPr>
          <a:xfrm>
            <a:off x="4370241" y="5323090"/>
            <a:ext cx="4324350" cy="1200329"/>
          </a:xfrm>
          <a:prstGeom prst="rect">
            <a:avLst/>
          </a:prstGeom>
          <a:noFill/>
        </p:spPr>
        <p:txBody>
          <a:bodyPr wrap="square" rtlCol="0">
            <a:spAutoFit/>
          </a:bodyPr>
          <a:lstStyle/>
          <a:p>
            <a:pPr marL="285750" indent="-285750">
              <a:buFont typeface="Arial" panose="020B0604020202020204" pitchFamily="34" charset="0"/>
              <a:buChar char="•"/>
            </a:pPr>
            <a:r>
              <a:rPr lang="nl-NL" dirty="0" smtClean="0">
                <a:latin typeface="Calibri" panose="020F0502020204030204" pitchFamily="34" charset="0"/>
              </a:rPr>
              <a:t>Kan ook andersom werken (dus als wel binding ligand </a:t>
            </a:r>
            <a:r>
              <a:rPr lang="nl-NL" dirty="0" smtClean="0">
                <a:latin typeface="Calibri" panose="020F0502020204030204" pitchFamily="34" charset="0"/>
                <a:sym typeface="Wingdings" panose="05000000000000000000" pitchFamily="2" charset="2"/>
              </a:rPr>
              <a:t> antiterminator)</a:t>
            </a:r>
          </a:p>
          <a:p>
            <a:pPr marL="285750" indent="-285750">
              <a:buFont typeface="Arial" panose="020B0604020202020204" pitchFamily="34" charset="0"/>
              <a:buChar char="•"/>
            </a:pPr>
            <a:r>
              <a:rPr lang="nl-NL" dirty="0" smtClean="0">
                <a:latin typeface="Calibri" panose="020F0502020204030204" pitchFamily="34" charset="0"/>
                <a:sym typeface="Wingdings" panose="05000000000000000000" pitchFamily="2" charset="2"/>
              </a:rPr>
              <a:t>Binding ligand kan ook pas effect hebben tijdens de translatie</a:t>
            </a:r>
            <a:endParaRPr lang="nl-NL" dirty="0">
              <a:latin typeface="Calibri" panose="020F0502020204030204" pitchFamily="34" charset="0"/>
            </a:endParaRPr>
          </a:p>
        </p:txBody>
      </p:sp>
      <p:pic>
        <p:nvPicPr>
          <p:cNvPr id="3" name="Afbeelding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808" y="1345477"/>
            <a:ext cx="7289432" cy="3878686"/>
          </a:xfrm>
          <a:prstGeom prst="rect">
            <a:avLst/>
          </a:prstGeom>
        </p:spPr>
      </p:pic>
    </p:spTree>
    <p:extLst>
      <p:ext uri="{BB962C8B-B14F-4D97-AF65-F5344CB8AC3E}">
        <p14:creationId xmlns:p14="http://schemas.microsoft.com/office/powerpoint/2010/main" val="172916798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575" y="115310"/>
            <a:ext cx="8229600" cy="858837"/>
          </a:xfrm>
        </p:spPr>
        <p:txBody>
          <a:bodyPr/>
          <a:lstStyle/>
          <a:p>
            <a:pPr algn="l"/>
            <a:r>
              <a:rPr lang="nl-NL" b="1" dirty="0" smtClean="0">
                <a:solidFill>
                  <a:srgbClr val="FF6600"/>
                </a:solidFill>
                <a:latin typeface="Calibri" panose="020F0502020204030204" pitchFamily="34" charset="0"/>
              </a:rPr>
              <a:t>Small </a:t>
            </a:r>
            <a:r>
              <a:rPr lang="nl-NL" b="1" dirty="0" err="1" smtClean="0">
                <a:solidFill>
                  <a:srgbClr val="FF6600"/>
                </a:solidFill>
                <a:latin typeface="Calibri" panose="020F0502020204030204" pitchFamily="34" charset="0"/>
              </a:rPr>
              <a:t>noncoding</a:t>
            </a:r>
            <a:r>
              <a:rPr lang="nl-NL" b="1" dirty="0" smtClean="0">
                <a:solidFill>
                  <a:srgbClr val="FF6600"/>
                </a:solidFill>
                <a:latin typeface="Calibri" panose="020F0502020204030204" pitchFamily="34" charset="0"/>
              </a:rPr>
              <a:t> RNA (</a:t>
            </a:r>
            <a:r>
              <a:rPr lang="nl-NL" b="1" dirty="0" err="1" smtClean="0">
                <a:solidFill>
                  <a:srgbClr val="FF6600"/>
                </a:solidFill>
                <a:latin typeface="Calibri" panose="020F0502020204030204" pitchFamily="34" charset="0"/>
              </a:rPr>
              <a:t>sRNA</a:t>
            </a:r>
            <a:r>
              <a:rPr lang="nl-NL" b="1" dirty="0" smtClean="0">
                <a:solidFill>
                  <a:srgbClr val="FF6600"/>
                </a:solidFill>
                <a:latin typeface="Calibri" panose="020F0502020204030204" pitchFamily="34" charset="0"/>
              </a:rPr>
              <a:t>) </a:t>
            </a:r>
            <a:endParaRPr lang="nl-NL" sz="2000" b="1" dirty="0">
              <a:solidFill>
                <a:srgbClr val="FF6600"/>
              </a:solidFill>
              <a:latin typeface="Calibri" panose="020F0502020204030204" pitchFamily="34" charset="0"/>
            </a:endParaRPr>
          </a:p>
        </p:txBody>
      </p:sp>
      <p:sp>
        <p:nvSpPr>
          <p:cNvPr id="5" name="Tekstvak 4"/>
          <p:cNvSpPr txBox="1"/>
          <p:nvPr/>
        </p:nvSpPr>
        <p:spPr>
          <a:xfrm>
            <a:off x="409575" y="965292"/>
            <a:ext cx="8229600" cy="1107996"/>
          </a:xfrm>
          <a:prstGeom prst="rect">
            <a:avLst/>
          </a:prstGeom>
          <a:noFill/>
        </p:spPr>
        <p:txBody>
          <a:bodyPr wrap="square" rtlCol="0">
            <a:spAutoFit/>
          </a:bodyPr>
          <a:lstStyle/>
          <a:p>
            <a:r>
              <a:rPr lang="nl-NL" sz="2200" dirty="0" smtClean="0">
                <a:latin typeface="Calibri" panose="020F0502020204030204" pitchFamily="34" charset="0"/>
                <a:cs typeface="Calibri" panose="020F0502020204030204" pitchFamily="34" charset="0"/>
              </a:rPr>
              <a:t>Betrokken bij genregulatie (zowel positief als negatief)</a:t>
            </a:r>
          </a:p>
          <a:p>
            <a:r>
              <a:rPr lang="nl-NL" sz="2200" dirty="0" smtClean="0">
                <a:latin typeface="Calibri" panose="020F0502020204030204" pitchFamily="34" charset="0"/>
                <a:cs typeface="Calibri" panose="020F0502020204030204" pitchFamily="34" charset="0"/>
              </a:rPr>
              <a:t>De </a:t>
            </a:r>
            <a:r>
              <a:rPr lang="nl-NL" sz="2200" dirty="0" err="1" smtClean="0">
                <a:latin typeface="Calibri" panose="020F0502020204030204" pitchFamily="34" charset="0"/>
                <a:cs typeface="Calibri" panose="020F0502020204030204" pitchFamily="34" charset="0"/>
              </a:rPr>
              <a:t>sRNA</a:t>
            </a:r>
            <a:r>
              <a:rPr lang="nl-NL" sz="2200" dirty="0" smtClean="0">
                <a:latin typeface="Calibri" panose="020F0502020204030204" pitchFamily="34" charset="0"/>
                <a:cs typeface="Calibri" panose="020F0502020204030204" pitchFamily="34" charset="0"/>
              </a:rPr>
              <a:t> code is complementair aan een </a:t>
            </a:r>
            <a:r>
              <a:rPr lang="nl-NL" sz="2200" dirty="0">
                <a:latin typeface="Calibri" panose="020F0502020204030204" pitchFamily="34" charset="0"/>
                <a:cs typeface="Calibri" panose="020F0502020204030204" pitchFamily="34" charset="0"/>
              </a:rPr>
              <a:t>stukje </a:t>
            </a:r>
            <a:r>
              <a:rPr lang="nl-NL" sz="2200" dirty="0" smtClean="0">
                <a:latin typeface="Calibri" panose="020F0502020204030204" pitchFamily="34" charset="0"/>
                <a:cs typeface="Calibri" panose="020F0502020204030204" pitchFamily="34" charset="0"/>
              </a:rPr>
              <a:t>van </a:t>
            </a:r>
            <a:r>
              <a:rPr lang="nl-NL" sz="2200" dirty="0">
                <a:latin typeface="Calibri" panose="020F0502020204030204" pitchFamily="34" charset="0"/>
                <a:cs typeface="Calibri" panose="020F0502020204030204" pitchFamily="34" charset="0"/>
              </a:rPr>
              <a:t>het </a:t>
            </a:r>
            <a:r>
              <a:rPr lang="nl-NL" sz="2200" dirty="0" err="1" smtClean="0">
                <a:latin typeface="Calibri" panose="020F0502020204030204" pitchFamily="34" charset="0"/>
                <a:cs typeface="Calibri" panose="020F0502020204030204" pitchFamily="34" charset="0"/>
              </a:rPr>
              <a:t>targetgen</a:t>
            </a:r>
            <a:r>
              <a:rPr lang="nl-NL" sz="2200" dirty="0" smtClean="0">
                <a:latin typeface="Calibri" panose="020F0502020204030204" pitchFamily="34" charset="0"/>
                <a:cs typeface="Calibri" panose="020F0502020204030204" pitchFamily="34" charset="0"/>
              </a:rPr>
              <a:t>, en kan aan het mRNA binden zodat:</a:t>
            </a:r>
            <a:endParaRPr lang="nl-NL" sz="2200" dirty="0">
              <a:latin typeface="Calibri" panose="020F0502020204030204" pitchFamily="34" charset="0"/>
              <a:cs typeface="Calibri" panose="020F0502020204030204" pitchFamily="34" charset="0"/>
            </a:endParaRPr>
          </a:p>
        </p:txBody>
      </p:sp>
      <p:pic>
        <p:nvPicPr>
          <p:cNvPr id="7" name="Afbeelding 6"/>
          <p:cNvPicPr>
            <a:picLocks noChangeAspect="1"/>
          </p:cNvPicPr>
          <p:nvPr/>
        </p:nvPicPr>
        <p:blipFill rotWithShape="1">
          <a:blip r:embed="rId3" cstate="print">
            <a:extLst>
              <a:ext uri="{28A0092B-C50C-407E-A947-70E740481C1C}">
                <a14:useLocalDpi xmlns:a14="http://schemas.microsoft.com/office/drawing/2010/main" val="0"/>
              </a:ext>
            </a:extLst>
          </a:blip>
          <a:srcRect r="55097" b="24648"/>
          <a:stretch/>
        </p:blipFill>
        <p:spPr>
          <a:xfrm>
            <a:off x="1167678" y="3271921"/>
            <a:ext cx="2473345" cy="3065429"/>
          </a:xfrm>
          <a:prstGeom prst="rect">
            <a:avLst/>
          </a:prstGeom>
        </p:spPr>
      </p:pic>
      <p:sp>
        <p:nvSpPr>
          <p:cNvPr id="8" name="Rechthoek 7"/>
          <p:cNvSpPr/>
          <p:nvPr/>
        </p:nvSpPr>
        <p:spPr>
          <a:xfrm>
            <a:off x="409575" y="2174351"/>
            <a:ext cx="3864552" cy="646331"/>
          </a:xfrm>
          <a:prstGeom prst="rect">
            <a:avLst/>
          </a:prstGeom>
        </p:spPr>
        <p:txBody>
          <a:bodyPr wrap="square">
            <a:spAutoFit/>
          </a:bodyPr>
          <a:lstStyle/>
          <a:p>
            <a:pPr marL="285750" lvl="0" indent="-285750">
              <a:buFontTx/>
              <a:buChar char="-"/>
            </a:pPr>
            <a:r>
              <a:rPr lang="nl-NL" dirty="0" smtClean="0">
                <a:solidFill>
                  <a:srgbClr val="000000"/>
                </a:solidFill>
                <a:latin typeface="Calibri" panose="020F0502020204030204" pitchFamily="34" charset="0"/>
                <a:cs typeface="Calibri" panose="020F0502020204030204" pitchFamily="34" charset="0"/>
              </a:rPr>
              <a:t>Het </a:t>
            </a:r>
            <a:r>
              <a:rPr lang="nl-NL" dirty="0">
                <a:solidFill>
                  <a:srgbClr val="000000"/>
                </a:solidFill>
                <a:latin typeface="Calibri" panose="020F0502020204030204" pitchFamily="34" charset="0"/>
                <a:cs typeface="Calibri" panose="020F0502020204030204" pitchFamily="34" charset="0"/>
              </a:rPr>
              <a:t>betreffende mRNA niet vertaald kan </a:t>
            </a:r>
            <a:r>
              <a:rPr lang="nl-NL" dirty="0" smtClean="0">
                <a:solidFill>
                  <a:srgbClr val="000000"/>
                </a:solidFill>
                <a:latin typeface="Calibri" panose="020F0502020204030204" pitchFamily="34" charset="0"/>
                <a:cs typeface="Calibri" panose="020F0502020204030204" pitchFamily="34" charset="0"/>
              </a:rPr>
              <a:t>worden (blokkeren RBS)</a:t>
            </a:r>
            <a:endParaRPr lang="nl-NL" dirty="0">
              <a:solidFill>
                <a:srgbClr val="000000"/>
              </a:solidFill>
              <a:latin typeface="Calibri" panose="020F0502020204030204" pitchFamily="34" charset="0"/>
              <a:cs typeface="Calibri" panose="020F0502020204030204" pitchFamily="34" charset="0"/>
            </a:endParaRPr>
          </a:p>
        </p:txBody>
      </p:sp>
      <p:sp>
        <p:nvSpPr>
          <p:cNvPr id="10" name="Rechthoek 9"/>
          <p:cNvSpPr/>
          <p:nvPr/>
        </p:nvSpPr>
        <p:spPr>
          <a:xfrm>
            <a:off x="4662055" y="2174351"/>
            <a:ext cx="4052454" cy="923330"/>
          </a:xfrm>
          <a:prstGeom prst="rect">
            <a:avLst/>
          </a:prstGeom>
        </p:spPr>
        <p:txBody>
          <a:bodyPr wrap="square">
            <a:spAutoFit/>
          </a:bodyPr>
          <a:lstStyle/>
          <a:p>
            <a:pPr marL="285750" lvl="0" indent="-285750">
              <a:buFontTx/>
              <a:buChar char="-"/>
            </a:pPr>
            <a:r>
              <a:rPr lang="nl-NL" dirty="0" smtClean="0">
                <a:solidFill>
                  <a:srgbClr val="000000"/>
                </a:solidFill>
                <a:latin typeface="Calibri" panose="020F0502020204030204" pitchFamily="34" charset="0"/>
                <a:cs typeface="Calibri" panose="020F0502020204030204" pitchFamily="34" charset="0"/>
              </a:rPr>
              <a:t>Het </a:t>
            </a:r>
            <a:r>
              <a:rPr lang="nl-NL" dirty="0">
                <a:solidFill>
                  <a:srgbClr val="000000"/>
                </a:solidFill>
                <a:latin typeface="Calibri" panose="020F0502020204030204" pitchFamily="34" charset="0"/>
                <a:cs typeface="Calibri" panose="020F0502020204030204" pitchFamily="34" charset="0"/>
              </a:rPr>
              <a:t>mRNA juist beter vertaald kan worden </a:t>
            </a:r>
            <a:r>
              <a:rPr lang="nl-NL" dirty="0" smtClean="0">
                <a:solidFill>
                  <a:srgbClr val="000000"/>
                </a:solidFill>
                <a:latin typeface="Calibri" panose="020F0502020204030204" pitchFamily="34" charset="0"/>
                <a:cs typeface="Calibri" panose="020F0502020204030204" pitchFamily="34" charset="0"/>
              </a:rPr>
              <a:t>(voorkomen secundaire structuurvorming in het mRNA)</a:t>
            </a:r>
            <a:endParaRPr lang="nl-NL" dirty="0">
              <a:solidFill>
                <a:srgbClr val="000000"/>
              </a:solidFill>
              <a:latin typeface="Calibri" panose="020F0502020204030204" pitchFamily="34" charset="0"/>
              <a:cs typeface="Calibri" panose="020F0502020204030204" pitchFamily="34" charset="0"/>
            </a:endParaRPr>
          </a:p>
        </p:txBody>
      </p:sp>
      <p:pic>
        <p:nvPicPr>
          <p:cNvPr id="11" name="Afbeelding 10"/>
          <p:cNvPicPr>
            <a:picLocks noChangeAspect="1"/>
          </p:cNvPicPr>
          <p:nvPr/>
        </p:nvPicPr>
        <p:blipFill rotWithShape="1">
          <a:blip r:embed="rId4" cstate="print">
            <a:extLst>
              <a:ext uri="{28A0092B-C50C-407E-A947-70E740481C1C}">
                <a14:useLocalDpi xmlns:a14="http://schemas.microsoft.com/office/drawing/2010/main" val="0"/>
              </a:ext>
            </a:extLst>
          </a:blip>
          <a:srcRect l="46116"/>
          <a:stretch/>
        </p:blipFill>
        <p:spPr>
          <a:xfrm>
            <a:off x="5140037" y="3271921"/>
            <a:ext cx="2590800" cy="3476346"/>
          </a:xfrm>
          <a:prstGeom prst="rect">
            <a:avLst/>
          </a:prstGeom>
        </p:spPr>
      </p:pic>
      <p:sp>
        <p:nvSpPr>
          <p:cNvPr id="12" name="Rechthoek 11"/>
          <p:cNvSpPr/>
          <p:nvPr/>
        </p:nvSpPr>
        <p:spPr>
          <a:xfrm>
            <a:off x="409575" y="2153795"/>
            <a:ext cx="3933825" cy="45483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echthoek 12"/>
          <p:cNvSpPr/>
          <p:nvPr/>
        </p:nvSpPr>
        <p:spPr>
          <a:xfrm>
            <a:off x="4524375" y="2153795"/>
            <a:ext cx="3933825" cy="45483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38606186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p:cNvSpPr txBox="1">
            <a:spLocks noChangeArrowheads="1"/>
          </p:cNvSpPr>
          <p:nvPr/>
        </p:nvSpPr>
        <p:spPr bwMode="auto">
          <a:xfrm>
            <a:off x="407844" y="401493"/>
            <a:ext cx="8415338" cy="6017032"/>
          </a:xfrm>
          <a:prstGeom prst="rect">
            <a:avLst/>
          </a:prstGeom>
          <a:noFill/>
          <a:ln w="9525">
            <a:noFill/>
            <a:miter lim="800000"/>
            <a:headEnd/>
            <a:tailEnd/>
          </a:ln>
        </p:spPr>
        <p:txBody>
          <a:bodyPr>
            <a:spAutoFit/>
          </a:bodyPr>
          <a:lstStyle/>
          <a:p>
            <a:pPr marL="268288" indent="-268288">
              <a:spcBef>
                <a:spcPct val="50000"/>
              </a:spcBef>
            </a:pPr>
            <a:r>
              <a:rPr lang="en-US" sz="3200" b="1" dirty="0">
                <a:solidFill>
                  <a:srgbClr val="FF6600"/>
                </a:solidFill>
                <a:latin typeface="Calibri" panose="020F0502020204030204" pitchFamily="34" charset="0"/>
              </a:rPr>
              <a:t>Gen </a:t>
            </a:r>
            <a:r>
              <a:rPr lang="en-US" sz="3200" b="1" dirty="0" err="1">
                <a:solidFill>
                  <a:srgbClr val="FF6600"/>
                </a:solidFill>
                <a:latin typeface="Calibri" panose="020F0502020204030204" pitchFamily="34" charset="0"/>
              </a:rPr>
              <a:t>regulatie</a:t>
            </a:r>
            <a:r>
              <a:rPr lang="en-US" sz="3200" b="1" dirty="0">
                <a:solidFill>
                  <a:srgbClr val="FF6600"/>
                </a:solidFill>
                <a:latin typeface="Calibri" panose="020F0502020204030204" pitchFamily="34" charset="0"/>
              </a:rPr>
              <a:t> in </a:t>
            </a:r>
            <a:r>
              <a:rPr lang="en-US" sz="3200" b="1" dirty="0" err="1" smtClean="0">
                <a:solidFill>
                  <a:srgbClr val="FF6600"/>
                </a:solidFill>
                <a:latin typeface="Calibri" panose="020F0502020204030204" pitchFamily="34" charset="0"/>
              </a:rPr>
              <a:t>prokaryoten</a:t>
            </a:r>
            <a:r>
              <a:rPr lang="en-US" sz="3200" b="1" dirty="0" smtClean="0">
                <a:solidFill>
                  <a:srgbClr val="FF6600"/>
                </a:solidFill>
                <a:latin typeface="Calibri" panose="020F0502020204030204" pitchFamily="34" charset="0"/>
              </a:rPr>
              <a:t>, </a:t>
            </a:r>
            <a:r>
              <a:rPr lang="en-US" sz="3200" b="1" dirty="0" err="1" smtClean="0">
                <a:solidFill>
                  <a:srgbClr val="FF6600"/>
                </a:solidFill>
                <a:latin typeface="Calibri" panose="020F0502020204030204" pitchFamily="34" charset="0"/>
              </a:rPr>
              <a:t>samenvattend</a:t>
            </a:r>
            <a:r>
              <a:rPr lang="en-US" sz="3200" b="1" dirty="0" smtClean="0">
                <a:solidFill>
                  <a:srgbClr val="FF6600"/>
                </a:solidFill>
                <a:latin typeface="Calibri" panose="020F0502020204030204" pitchFamily="34" charset="0"/>
              </a:rPr>
              <a:t>:</a:t>
            </a:r>
            <a:endParaRPr lang="en-US" sz="3200" b="1" dirty="0">
              <a:solidFill>
                <a:srgbClr val="FF6600"/>
              </a:solidFill>
              <a:latin typeface="Calibri" panose="020F0502020204030204" pitchFamily="34" charset="0"/>
            </a:endParaRPr>
          </a:p>
          <a:p>
            <a:pPr marL="268288" indent="-268288">
              <a:spcBef>
                <a:spcPct val="50000"/>
              </a:spcBef>
            </a:pPr>
            <a:endParaRPr lang="en-US" sz="800" dirty="0">
              <a:latin typeface="Calibri" panose="020F0502020204030204" pitchFamily="34" charset="0"/>
            </a:endParaRPr>
          </a:p>
          <a:p>
            <a:pPr marL="457200" indent="-457200">
              <a:spcBef>
                <a:spcPct val="50000"/>
              </a:spcBef>
              <a:buFont typeface="+mj-lt"/>
              <a:buAutoNum type="arabicPeriod"/>
            </a:pPr>
            <a:r>
              <a:rPr lang="en-US" sz="2200" dirty="0" err="1" smtClean="0">
                <a:latin typeface="Calibri" panose="020F0502020204030204" pitchFamily="34" charset="0"/>
              </a:rPr>
              <a:t>Transcriptionele</a:t>
            </a:r>
            <a:r>
              <a:rPr lang="en-US" sz="2200" dirty="0" smtClean="0">
                <a:latin typeface="Calibri" panose="020F0502020204030204" pitchFamily="34" charset="0"/>
              </a:rPr>
              <a:t> </a:t>
            </a:r>
            <a:r>
              <a:rPr lang="en-US" sz="2200" dirty="0" err="1" smtClean="0">
                <a:latin typeface="Calibri" panose="020F0502020204030204" pitchFamily="34" charset="0"/>
              </a:rPr>
              <a:t>regulatie</a:t>
            </a:r>
            <a:r>
              <a:rPr lang="en-US" sz="2200" dirty="0" smtClean="0">
                <a:latin typeface="Calibri" panose="020F0502020204030204" pitchFamily="34" charset="0"/>
              </a:rPr>
              <a:t> </a:t>
            </a:r>
            <a:r>
              <a:rPr lang="en-US" sz="2200" dirty="0" err="1" smtClean="0">
                <a:latin typeface="Calibri" panose="020F0502020204030204" pitchFamily="34" charset="0"/>
              </a:rPr>
              <a:t>m.b.v</a:t>
            </a:r>
            <a:r>
              <a:rPr lang="en-US" sz="2200" dirty="0" smtClean="0">
                <a:latin typeface="Calibri" panose="020F0502020204030204" pitchFamily="34" charset="0"/>
              </a:rPr>
              <a:t>. </a:t>
            </a:r>
            <a:r>
              <a:rPr lang="en-US" sz="2200" dirty="0" err="1" smtClean="0">
                <a:latin typeface="Calibri" panose="020F0502020204030204" pitchFamily="34" charset="0"/>
              </a:rPr>
              <a:t>promotergebied</a:t>
            </a:r>
            <a:r>
              <a:rPr lang="en-US" sz="2200" dirty="0" smtClean="0">
                <a:latin typeface="Calibri" panose="020F0502020204030204" pitchFamily="34" charset="0"/>
              </a:rPr>
              <a:t> en </a:t>
            </a:r>
            <a:r>
              <a:rPr lang="en-US" sz="2200" dirty="0" err="1" smtClean="0">
                <a:latin typeface="Calibri" panose="020F0502020204030204" pitchFamily="34" charset="0"/>
              </a:rPr>
              <a:t>bijbehorende</a:t>
            </a:r>
            <a:r>
              <a:rPr lang="en-US" sz="2200" dirty="0" smtClean="0">
                <a:latin typeface="Calibri" panose="020F0502020204030204" pitchFamily="34" charset="0"/>
              </a:rPr>
              <a:t> </a:t>
            </a:r>
            <a:r>
              <a:rPr lang="en-US" sz="2200" dirty="0" err="1" smtClean="0">
                <a:latin typeface="Calibri" panose="020F0502020204030204" pitchFamily="34" charset="0"/>
              </a:rPr>
              <a:t>transcriptiefactoren</a:t>
            </a:r>
            <a:r>
              <a:rPr lang="en-US" sz="2200" dirty="0" smtClean="0">
                <a:latin typeface="Calibri" panose="020F0502020204030204" pitchFamily="34" charset="0"/>
              </a:rPr>
              <a:t> (</a:t>
            </a:r>
            <a:r>
              <a:rPr lang="en-US" sz="2200" dirty="0" err="1" smtClean="0">
                <a:latin typeface="Calibri" panose="020F0502020204030204" pitchFamily="34" charset="0"/>
              </a:rPr>
              <a:t>geen</a:t>
            </a:r>
            <a:r>
              <a:rPr lang="en-US" sz="2200" dirty="0" smtClean="0">
                <a:latin typeface="Calibri" panose="020F0502020204030204" pitchFamily="34" charset="0"/>
              </a:rPr>
              <a:t>, </a:t>
            </a:r>
            <a:r>
              <a:rPr lang="en-US" sz="2200" dirty="0" err="1" smtClean="0">
                <a:latin typeface="Calibri" panose="020F0502020204030204" pitchFamily="34" charset="0"/>
              </a:rPr>
              <a:t>weinig</a:t>
            </a:r>
            <a:r>
              <a:rPr lang="en-US" sz="2200" dirty="0" smtClean="0">
                <a:latin typeface="Calibri" panose="020F0502020204030204" pitchFamily="34" charset="0"/>
              </a:rPr>
              <a:t>, </a:t>
            </a:r>
            <a:r>
              <a:rPr lang="en-US" sz="2200" dirty="0" err="1" smtClean="0">
                <a:latin typeface="Calibri" panose="020F0502020204030204" pitchFamily="34" charset="0"/>
              </a:rPr>
              <a:t>veel</a:t>
            </a:r>
            <a:r>
              <a:rPr lang="en-US" sz="2200" dirty="0" smtClean="0">
                <a:latin typeface="Calibri" panose="020F0502020204030204" pitchFamily="34" charset="0"/>
              </a:rPr>
              <a:t> </a:t>
            </a:r>
            <a:r>
              <a:rPr lang="en-US" sz="2200" dirty="0" err="1" smtClean="0">
                <a:latin typeface="Calibri" panose="020F0502020204030204" pitchFamily="34" charset="0"/>
              </a:rPr>
              <a:t>transriptie</a:t>
            </a:r>
            <a:r>
              <a:rPr lang="en-US" sz="2200" dirty="0" smtClean="0">
                <a:latin typeface="Calibri" panose="020F0502020204030204" pitchFamily="34" charset="0"/>
              </a:rPr>
              <a:t>)</a:t>
            </a:r>
          </a:p>
          <a:p>
            <a:pPr marL="457200" indent="-457200">
              <a:spcBef>
                <a:spcPct val="50000"/>
              </a:spcBef>
              <a:buFont typeface="+mj-lt"/>
              <a:buAutoNum type="arabicPeriod"/>
            </a:pPr>
            <a:r>
              <a:rPr lang="en-US" sz="2200" dirty="0" err="1" smtClean="0">
                <a:latin typeface="Calibri" panose="020F0502020204030204" pitchFamily="34" charset="0"/>
              </a:rPr>
              <a:t>Attenuatie</a:t>
            </a:r>
            <a:r>
              <a:rPr lang="en-US" sz="2200" dirty="0" smtClean="0">
                <a:latin typeface="Calibri" panose="020F0502020204030204" pitchFamily="34" charset="0"/>
              </a:rPr>
              <a:t> </a:t>
            </a:r>
            <a:r>
              <a:rPr lang="en-US" sz="2200" dirty="0" err="1" smtClean="0">
                <a:latin typeface="Calibri" panose="020F0502020204030204" pitchFamily="34" charset="0"/>
              </a:rPr>
              <a:t>en</a:t>
            </a:r>
            <a:r>
              <a:rPr lang="en-US" sz="2200" dirty="0" smtClean="0">
                <a:latin typeface="Calibri" panose="020F0502020204030204" pitchFamily="34" charset="0"/>
              </a:rPr>
              <a:t> riboswitches (</a:t>
            </a:r>
            <a:r>
              <a:rPr lang="en-US" sz="2200" dirty="0" err="1" smtClean="0">
                <a:latin typeface="Calibri" panose="020F0502020204030204" pitchFamily="34" charset="0"/>
              </a:rPr>
              <a:t>voortijdig</a:t>
            </a:r>
            <a:r>
              <a:rPr lang="en-US" sz="2200" dirty="0" smtClean="0">
                <a:latin typeface="Calibri" panose="020F0502020204030204" pitchFamily="34" charset="0"/>
              </a:rPr>
              <a:t> </a:t>
            </a:r>
            <a:r>
              <a:rPr lang="en-US" sz="2200" dirty="0" err="1" smtClean="0">
                <a:latin typeface="Calibri" panose="020F0502020204030204" pitchFamily="34" charset="0"/>
              </a:rPr>
              <a:t>stoppen</a:t>
            </a:r>
            <a:r>
              <a:rPr lang="en-US" sz="2200" dirty="0" smtClean="0">
                <a:latin typeface="Calibri" panose="020F0502020204030204" pitchFamily="34" charset="0"/>
              </a:rPr>
              <a:t> van </a:t>
            </a:r>
            <a:r>
              <a:rPr lang="en-US" sz="2200" dirty="0" err="1" smtClean="0">
                <a:latin typeface="Calibri" panose="020F0502020204030204" pitchFamily="34" charset="0"/>
              </a:rPr>
              <a:t>transcriptie</a:t>
            </a:r>
            <a:r>
              <a:rPr lang="en-US" sz="2200" dirty="0" smtClean="0">
                <a:latin typeface="Calibri" panose="020F0502020204030204" pitchFamily="34" charset="0"/>
              </a:rPr>
              <a:t> </a:t>
            </a:r>
            <a:r>
              <a:rPr lang="en-US" sz="2200" dirty="0" err="1" smtClean="0">
                <a:latin typeface="Calibri" panose="020F0502020204030204" pitchFamily="34" charset="0"/>
              </a:rPr>
              <a:t>afhankelijk</a:t>
            </a:r>
            <a:r>
              <a:rPr lang="en-US" sz="2200" dirty="0" smtClean="0">
                <a:latin typeface="Calibri" panose="020F0502020204030204" pitchFamily="34" charset="0"/>
              </a:rPr>
              <a:t> van mRNA </a:t>
            </a:r>
            <a:r>
              <a:rPr lang="en-US" sz="2200" dirty="0" err="1" smtClean="0">
                <a:latin typeface="Calibri" panose="020F0502020204030204" pitchFamily="34" charset="0"/>
              </a:rPr>
              <a:t>structuur</a:t>
            </a:r>
            <a:r>
              <a:rPr lang="en-US" sz="2200" dirty="0" smtClean="0">
                <a:latin typeface="Calibri" panose="020F0502020204030204" pitchFamily="34" charset="0"/>
              </a:rPr>
              <a:t>)</a:t>
            </a:r>
          </a:p>
          <a:p>
            <a:pPr marL="457200" indent="-457200">
              <a:spcBef>
                <a:spcPct val="50000"/>
              </a:spcBef>
              <a:buFont typeface="+mj-lt"/>
              <a:buAutoNum type="arabicPeriod"/>
            </a:pPr>
            <a:r>
              <a:rPr lang="en-US" sz="2200" dirty="0" smtClean="0">
                <a:latin typeface="Calibri" panose="020F0502020204030204" pitchFamily="34" charset="0"/>
              </a:rPr>
              <a:t>Small non-coding RNA, </a:t>
            </a:r>
            <a:r>
              <a:rPr lang="en-US" sz="2200" dirty="0" err="1" smtClean="0">
                <a:latin typeface="Calibri" panose="020F0502020204030204" pitchFamily="34" charset="0"/>
              </a:rPr>
              <a:t>dat</a:t>
            </a:r>
            <a:r>
              <a:rPr lang="en-US" sz="2200" dirty="0" smtClean="0">
                <a:latin typeface="Calibri" panose="020F0502020204030204" pitchFamily="34" charset="0"/>
              </a:rPr>
              <a:t> </a:t>
            </a:r>
            <a:r>
              <a:rPr lang="en-US" sz="2200" dirty="0" err="1" smtClean="0">
                <a:latin typeface="Calibri" panose="020F0502020204030204" pitchFamily="34" charset="0"/>
              </a:rPr>
              <a:t>aan</a:t>
            </a:r>
            <a:r>
              <a:rPr lang="en-US" sz="2200" dirty="0" smtClean="0">
                <a:latin typeface="Calibri" panose="020F0502020204030204" pitchFamily="34" charset="0"/>
              </a:rPr>
              <a:t> mRNA </a:t>
            </a:r>
            <a:r>
              <a:rPr lang="en-US" sz="2200" dirty="0" err="1" smtClean="0">
                <a:latin typeface="Calibri" panose="020F0502020204030204" pitchFamily="34" charset="0"/>
              </a:rPr>
              <a:t>kan</a:t>
            </a:r>
            <a:r>
              <a:rPr lang="en-US" sz="2200" dirty="0" smtClean="0">
                <a:latin typeface="Calibri" panose="020F0502020204030204" pitchFamily="34" charset="0"/>
              </a:rPr>
              <a:t> </a:t>
            </a:r>
            <a:r>
              <a:rPr lang="en-US" sz="2200" dirty="0" err="1" smtClean="0">
                <a:latin typeface="Calibri" panose="020F0502020204030204" pitchFamily="34" charset="0"/>
              </a:rPr>
              <a:t>binden</a:t>
            </a:r>
            <a:r>
              <a:rPr lang="en-US" sz="2200" dirty="0" smtClean="0">
                <a:latin typeface="Calibri" panose="020F0502020204030204" pitchFamily="34" charset="0"/>
              </a:rPr>
              <a:t> wat effect </a:t>
            </a:r>
            <a:r>
              <a:rPr lang="en-US" sz="2200" dirty="0" err="1" smtClean="0">
                <a:latin typeface="Calibri" panose="020F0502020204030204" pitchFamily="34" charset="0"/>
              </a:rPr>
              <a:t>kan</a:t>
            </a:r>
            <a:r>
              <a:rPr lang="en-US" sz="2200" dirty="0" smtClean="0">
                <a:latin typeface="Calibri" panose="020F0502020204030204" pitchFamily="34" charset="0"/>
              </a:rPr>
              <a:t> </a:t>
            </a:r>
            <a:r>
              <a:rPr lang="en-US" sz="2200" dirty="0" err="1" smtClean="0">
                <a:latin typeface="Calibri" panose="020F0502020204030204" pitchFamily="34" charset="0"/>
              </a:rPr>
              <a:t>hebben</a:t>
            </a:r>
            <a:r>
              <a:rPr lang="en-US" sz="2200" dirty="0" smtClean="0">
                <a:latin typeface="Calibri" panose="020F0502020204030204" pitchFamily="34" charset="0"/>
              </a:rPr>
              <a:t> op de mate van </a:t>
            </a:r>
            <a:r>
              <a:rPr lang="en-US" sz="2200" dirty="0" err="1" smtClean="0">
                <a:latin typeface="Calibri" panose="020F0502020204030204" pitchFamily="34" charset="0"/>
              </a:rPr>
              <a:t>translatie</a:t>
            </a:r>
            <a:endParaRPr lang="en-US" sz="2200" dirty="0" smtClean="0">
              <a:latin typeface="Calibri" panose="020F0502020204030204" pitchFamily="34" charset="0"/>
            </a:endParaRPr>
          </a:p>
          <a:p>
            <a:pPr>
              <a:spcBef>
                <a:spcPct val="50000"/>
              </a:spcBef>
            </a:pPr>
            <a:endParaRPr lang="en-US" sz="2200" dirty="0" smtClean="0">
              <a:latin typeface="Calibri" panose="020F0502020204030204" pitchFamily="34" charset="0"/>
            </a:endParaRPr>
          </a:p>
          <a:p>
            <a:pPr>
              <a:spcBef>
                <a:spcPct val="50000"/>
              </a:spcBef>
            </a:pPr>
            <a:r>
              <a:rPr lang="en-US" sz="2200" b="1" dirty="0" err="1" smtClean="0">
                <a:latin typeface="Calibri" panose="020F0502020204030204" pitchFamily="34" charset="0"/>
              </a:rPr>
              <a:t>Specifiek</a:t>
            </a:r>
            <a:r>
              <a:rPr lang="en-US" sz="2200" b="1" dirty="0" smtClean="0">
                <a:latin typeface="Calibri" panose="020F0502020204030204" pitchFamily="34" charset="0"/>
              </a:rPr>
              <a:t> </a:t>
            </a:r>
            <a:r>
              <a:rPr lang="en-US" sz="2200" b="1" dirty="0" err="1" smtClean="0">
                <a:latin typeface="Calibri" panose="020F0502020204030204" pitchFamily="34" charset="0"/>
              </a:rPr>
              <a:t>behandeld</a:t>
            </a:r>
            <a:r>
              <a:rPr lang="en-US" sz="2200" b="1" dirty="0" smtClean="0">
                <a:latin typeface="Calibri" panose="020F0502020204030204" pitchFamily="34" charset="0"/>
              </a:rPr>
              <a:t>:</a:t>
            </a:r>
            <a:endParaRPr lang="en-US" sz="2200" b="1" dirty="0">
              <a:latin typeface="Calibri" panose="020F0502020204030204" pitchFamily="34" charset="0"/>
            </a:endParaRPr>
          </a:p>
          <a:p>
            <a:pPr marL="268288" indent="-268288">
              <a:spcBef>
                <a:spcPct val="50000"/>
              </a:spcBef>
              <a:buFontTx/>
              <a:buChar char="•"/>
            </a:pPr>
            <a:r>
              <a:rPr lang="en-US" sz="2200" i="1" dirty="0">
                <a:latin typeface="Calibri" panose="020F0502020204030204" pitchFamily="34" charset="0"/>
              </a:rPr>
              <a:t>Lac</a:t>
            </a:r>
            <a:r>
              <a:rPr lang="en-US" sz="2200" dirty="0">
                <a:latin typeface="Calibri" panose="020F0502020204030204" pitchFamily="34" charset="0"/>
              </a:rPr>
              <a:t> operon (</a:t>
            </a:r>
            <a:r>
              <a:rPr lang="en-US" sz="2200" dirty="0" err="1">
                <a:latin typeface="Calibri" panose="020F0502020204030204" pitchFamily="34" charset="0"/>
              </a:rPr>
              <a:t>afbraak</a:t>
            </a:r>
            <a:r>
              <a:rPr lang="en-US" sz="2200" dirty="0">
                <a:latin typeface="Calibri" panose="020F0502020204030204" pitchFamily="34" charset="0"/>
              </a:rPr>
              <a:t> lactose, </a:t>
            </a:r>
            <a:r>
              <a:rPr lang="en-US" sz="2200" dirty="0" err="1">
                <a:latin typeface="Calibri" panose="020F0502020204030204" pitchFamily="34" charset="0"/>
              </a:rPr>
              <a:t>induceerbaar</a:t>
            </a:r>
            <a:r>
              <a:rPr lang="en-US" sz="2200" dirty="0">
                <a:latin typeface="Calibri" panose="020F0502020204030204" pitchFamily="34" charset="0"/>
              </a:rPr>
              <a:t>, </a:t>
            </a:r>
            <a:r>
              <a:rPr lang="en-US" sz="2200" dirty="0" err="1">
                <a:latin typeface="Calibri" panose="020F0502020204030204" pitchFamily="34" charset="0"/>
              </a:rPr>
              <a:t>regulatie</a:t>
            </a:r>
            <a:r>
              <a:rPr lang="en-US" sz="2200" dirty="0">
                <a:latin typeface="Calibri" panose="020F0502020204030204" pitchFamily="34" charset="0"/>
              </a:rPr>
              <a:t> door </a:t>
            </a:r>
            <a:r>
              <a:rPr lang="en-US" sz="2200" dirty="0" err="1">
                <a:latin typeface="Calibri" panose="020F0502020204030204" pitchFamily="34" charset="0"/>
              </a:rPr>
              <a:t>een</a:t>
            </a:r>
            <a:r>
              <a:rPr lang="en-US" sz="2200" dirty="0">
                <a:latin typeface="Calibri" panose="020F0502020204030204" pitchFamily="34" charset="0"/>
              </a:rPr>
              <a:t> repressor </a:t>
            </a:r>
            <a:r>
              <a:rPr lang="en-US" sz="2200" dirty="0" err="1">
                <a:latin typeface="Calibri" panose="020F0502020204030204" pitchFamily="34" charset="0"/>
              </a:rPr>
              <a:t>eiwit</a:t>
            </a:r>
            <a:r>
              <a:rPr lang="en-US" sz="2200" dirty="0">
                <a:latin typeface="Calibri" panose="020F0502020204030204" pitchFamily="34" charset="0"/>
              </a:rPr>
              <a:t> en </a:t>
            </a:r>
            <a:r>
              <a:rPr lang="en-US" sz="2200" dirty="0" smtClean="0">
                <a:latin typeface="Calibri" panose="020F0502020204030204" pitchFamily="34" charset="0"/>
              </a:rPr>
              <a:t>lactose, en </a:t>
            </a:r>
            <a:r>
              <a:rPr lang="en-US" sz="2200" dirty="0" err="1" smtClean="0">
                <a:latin typeface="Calibri" panose="020F0502020204030204" pitchFamily="34" charset="0"/>
              </a:rPr>
              <a:t>cataboliet</a:t>
            </a:r>
            <a:r>
              <a:rPr lang="en-US" sz="2200" dirty="0" smtClean="0">
                <a:latin typeface="Calibri" panose="020F0502020204030204" pitchFamily="34" charset="0"/>
              </a:rPr>
              <a:t> </a:t>
            </a:r>
            <a:r>
              <a:rPr lang="en-US" sz="2200" dirty="0" err="1" smtClean="0">
                <a:latin typeface="Calibri" panose="020F0502020204030204" pitchFamily="34" charset="0"/>
              </a:rPr>
              <a:t>repressie</a:t>
            </a:r>
            <a:r>
              <a:rPr lang="en-US" sz="2200" dirty="0" smtClean="0">
                <a:latin typeface="Calibri" panose="020F0502020204030204" pitchFamily="34" charset="0"/>
              </a:rPr>
              <a:t>)</a:t>
            </a:r>
            <a:endParaRPr lang="en-US" sz="2200" dirty="0">
              <a:latin typeface="Calibri" panose="020F0502020204030204" pitchFamily="34" charset="0"/>
            </a:endParaRPr>
          </a:p>
          <a:p>
            <a:pPr marL="268288" indent="-268288">
              <a:spcBef>
                <a:spcPct val="50000"/>
              </a:spcBef>
              <a:buFontTx/>
              <a:buChar char="•"/>
            </a:pPr>
            <a:r>
              <a:rPr lang="en-US" sz="2200" i="1" dirty="0" err="1">
                <a:latin typeface="Calibri" panose="020F0502020204030204" pitchFamily="34" charset="0"/>
              </a:rPr>
              <a:t>Trp</a:t>
            </a:r>
            <a:r>
              <a:rPr lang="en-US" sz="2200" dirty="0">
                <a:latin typeface="Calibri" panose="020F0502020204030204" pitchFamily="34" charset="0"/>
              </a:rPr>
              <a:t> operon (</a:t>
            </a:r>
            <a:r>
              <a:rPr lang="en-US" sz="2200" dirty="0" err="1">
                <a:latin typeface="Calibri" panose="020F0502020204030204" pitchFamily="34" charset="0"/>
              </a:rPr>
              <a:t>synthese</a:t>
            </a:r>
            <a:r>
              <a:rPr lang="en-US" sz="2200" dirty="0">
                <a:latin typeface="Calibri" panose="020F0502020204030204" pitchFamily="34" charset="0"/>
              </a:rPr>
              <a:t> </a:t>
            </a:r>
            <a:r>
              <a:rPr lang="en-US" sz="2200" dirty="0" err="1">
                <a:latin typeface="Calibri" panose="020F0502020204030204" pitchFamily="34" charset="0"/>
              </a:rPr>
              <a:t>tryptofaan</a:t>
            </a:r>
            <a:r>
              <a:rPr lang="en-US" sz="2200" dirty="0">
                <a:latin typeface="Calibri" panose="020F0502020204030204" pitchFamily="34" charset="0"/>
              </a:rPr>
              <a:t>, </a:t>
            </a:r>
            <a:r>
              <a:rPr lang="en-US" sz="2200" dirty="0" err="1">
                <a:latin typeface="Calibri" panose="020F0502020204030204" pitchFamily="34" charset="0"/>
              </a:rPr>
              <a:t>represseerbaar</a:t>
            </a:r>
            <a:r>
              <a:rPr lang="en-US" sz="2200" dirty="0">
                <a:latin typeface="Calibri" panose="020F0502020204030204" pitchFamily="34" charset="0"/>
              </a:rPr>
              <a:t>, </a:t>
            </a:r>
            <a:r>
              <a:rPr lang="en-US" sz="2200" dirty="0" err="1">
                <a:latin typeface="Calibri" panose="020F0502020204030204" pitchFamily="34" charset="0"/>
              </a:rPr>
              <a:t>regulatie</a:t>
            </a:r>
            <a:r>
              <a:rPr lang="en-US" sz="2200" dirty="0">
                <a:latin typeface="Calibri" panose="020F0502020204030204" pitchFamily="34" charset="0"/>
              </a:rPr>
              <a:t> door </a:t>
            </a:r>
            <a:r>
              <a:rPr lang="en-US" sz="2200" dirty="0" err="1">
                <a:latin typeface="Calibri" panose="020F0502020204030204" pitchFamily="34" charset="0"/>
              </a:rPr>
              <a:t>een</a:t>
            </a:r>
            <a:r>
              <a:rPr lang="en-US" sz="2200" dirty="0">
                <a:latin typeface="Calibri" panose="020F0502020204030204" pitchFamily="34" charset="0"/>
              </a:rPr>
              <a:t> repressor </a:t>
            </a:r>
            <a:r>
              <a:rPr lang="en-US" sz="2200" dirty="0" err="1">
                <a:latin typeface="Calibri" panose="020F0502020204030204" pitchFamily="34" charset="0"/>
              </a:rPr>
              <a:t>eiwit</a:t>
            </a:r>
            <a:r>
              <a:rPr lang="en-US" sz="2200" dirty="0">
                <a:latin typeface="Calibri" panose="020F0502020204030204" pitchFamily="34" charset="0"/>
              </a:rPr>
              <a:t> </a:t>
            </a:r>
            <a:r>
              <a:rPr lang="en-US" sz="2200" dirty="0" err="1">
                <a:latin typeface="Calibri" panose="020F0502020204030204" pitchFamily="34" charset="0"/>
              </a:rPr>
              <a:t>en</a:t>
            </a:r>
            <a:r>
              <a:rPr lang="en-US" sz="2200" dirty="0">
                <a:latin typeface="Calibri" panose="020F0502020204030204" pitchFamily="34" charset="0"/>
              </a:rPr>
              <a:t> </a:t>
            </a:r>
            <a:r>
              <a:rPr lang="en-US" sz="2200" dirty="0" err="1">
                <a:latin typeface="Calibri" panose="020F0502020204030204" pitchFamily="34" charset="0"/>
              </a:rPr>
              <a:t>tryptofaan</a:t>
            </a:r>
            <a:r>
              <a:rPr lang="en-US" sz="2200" dirty="0">
                <a:latin typeface="Calibri" panose="020F0502020204030204" pitchFamily="34" charset="0"/>
              </a:rPr>
              <a:t>, </a:t>
            </a:r>
            <a:r>
              <a:rPr lang="en-US" sz="2200" dirty="0" err="1">
                <a:latin typeface="Calibri" panose="020F0502020204030204" pitchFamily="34" charset="0"/>
              </a:rPr>
              <a:t>en</a:t>
            </a:r>
            <a:r>
              <a:rPr lang="en-US" sz="2200" dirty="0">
                <a:latin typeface="Calibri" panose="020F0502020204030204" pitchFamily="34" charset="0"/>
              </a:rPr>
              <a:t> door </a:t>
            </a:r>
            <a:r>
              <a:rPr lang="en-US" sz="2200" dirty="0" err="1">
                <a:latin typeface="Calibri" panose="020F0502020204030204" pitchFamily="34" charset="0"/>
              </a:rPr>
              <a:t>attenuatie</a:t>
            </a:r>
            <a:r>
              <a:rPr lang="en-US" sz="2200" dirty="0" smtClean="0">
                <a:latin typeface="Calibri" panose="020F0502020204030204" pitchFamily="34" charset="0"/>
              </a:rPr>
              <a:t>)</a:t>
            </a:r>
            <a:endParaRPr lang="en-US" sz="2200" dirty="0">
              <a:latin typeface="Calibri" panose="020F0502020204030204" pitchFamily="34"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528550" y="768928"/>
            <a:ext cx="7772400" cy="2858192"/>
          </a:xfrm>
        </p:spPr>
        <p:txBody>
          <a:bodyPr/>
          <a:lstStyle/>
          <a:p>
            <a:r>
              <a:rPr lang="nl-NL" sz="3200" b="1" dirty="0" smtClean="0">
                <a:solidFill>
                  <a:srgbClr val="FF6600"/>
                </a:solidFill>
                <a:latin typeface="Calibri" panose="020F0502020204030204" pitchFamily="34" charset="0"/>
                <a:cs typeface="Calibri" panose="020F0502020204030204" pitchFamily="34" charset="0"/>
              </a:rPr>
              <a:t>Zelfstudie / oefenopdrachten Hs16 </a:t>
            </a:r>
            <a:r>
              <a:rPr lang="nl-NL" sz="3200" b="1" dirty="0" smtClean="0">
                <a:solidFill>
                  <a:srgbClr val="FF6600"/>
                </a:solidFill>
                <a:latin typeface="Calibri" panose="020F0502020204030204" pitchFamily="34" charset="0"/>
                <a:cs typeface="Calibri" panose="020F0502020204030204" pitchFamily="34" charset="0"/>
              </a:rPr>
              <a:t/>
            </a:r>
            <a:br>
              <a:rPr lang="nl-NL" sz="3200" b="1" dirty="0" smtClean="0">
                <a:solidFill>
                  <a:srgbClr val="FF6600"/>
                </a:solidFill>
                <a:latin typeface="Calibri" panose="020F0502020204030204" pitchFamily="34" charset="0"/>
                <a:cs typeface="Calibri" panose="020F0502020204030204" pitchFamily="34" charset="0"/>
              </a:rPr>
            </a:br>
            <a:r>
              <a:rPr lang="nl-NL" sz="2800" dirty="0" smtClean="0">
                <a:solidFill>
                  <a:schemeClr val="tx1"/>
                </a:solidFill>
                <a:latin typeface="Calibri" panose="020F0502020204030204" pitchFamily="34" charset="0"/>
                <a:cs typeface="Calibri" panose="020F0502020204030204" pitchFamily="34" charset="0"/>
              </a:rPr>
              <a:t>Zie </a:t>
            </a:r>
            <a:r>
              <a:rPr lang="nl-NL" sz="2800" dirty="0">
                <a:solidFill>
                  <a:schemeClr val="tx1"/>
                </a:solidFill>
                <a:latin typeface="Calibri" panose="020F0502020204030204" pitchFamily="34" charset="0"/>
                <a:cs typeface="Calibri" panose="020F0502020204030204" pitchFamily="34" charset="0"/>
              </a:rPr>
              <a:t>BB bij Slides Hs </a:t>
            </a:r>
            <a:r>
              <a:rPr lang="nl-NL" sz="2800" dirty="0" smtClean="0">
                <a:solidFill>
                  <a:schemeClr val="tx1"/>
                </a:solidFill>
                <a:latin typeface="Calibri" panose="020F0502020204030204" pitchFamily="34" charset="0"/>
                <a:cs typeface="Calibri" panose="020F0502020204030204" pitchFamily="34" charset="0"/>
              </a:rPr>
              <a:t>16, tijdelijk … deel 2</a:t>
            </a:r>
            <a:r>
              <a:rPr lang="nl-NL" sz="2800" dirty="0">
                <a:solidFill>
                  <a:schemeClr val="tx1"/>
                </a:solidFill>
                <a:latin typeface="Calibri" panose="020F0502020204030204" pitchFamily="34" charset="0"/>
                <a:cs typeface="Calibri" panose="020F0502020204030204" pitchFamily="34" charset="0"/>
              </a:rPr>
              <a:t/>
            </a:r>
            <a:br>
              <a:rPr lang="nl-NL" sz="2800" dirty="0">
                <a:solidFill>
                  <a:schemeClr val="tx1"/>
                </a:solidFill>
                <a:latin typeface="Calibri" panose="020F0502020204030204" pitchFamily="34" charset="0"/>
                <a:cs typeface="Calibri" panose="020F0502020204030204" pitchFamily="34" charset="0"/>
              </a:rPr>
            </a:br>
            <a:r>
              <a:rPr lang="nl-NL" sz="2800" dirty="0">
                <a:latin typeface="Calibri" panose="020F0502020204030204" pitchFamily="34" charset="0"/>
                <a:cs typeface="Calibri" panose="020F0502020204030204" pitchFamily="34" charset="0"/>
              </a:rPr>
              <a:t/>
            </a:r>
            <a:br>
              <a:rPr lang="nl-NL" sz="2800" dirty="0">
                <a:latin typeface="Calibri" panose="020F0502020204030204" pitchFamily="34" charset="0"/>
                <a:cs typeface="Calibri" panose="020F0502020204030204" pitchFamily="34" charset="0"/>
              </a:rPr>
            </a:br>
            <a:r>
              <a:rPr lang="nl-NL" sz="2800" dirty="0" smtClean="0">
                <a:latin typeface="Calibri" panose="020F0502020204030204" pitchFamily="34" charset="0"/>
                <a:cs typeface="Calibri" panose="020F0502020204030204" pitchFamily="34" charset="0"/>
              </a:rPr>
              <a:t>Antwoorden worden verstrekt in deze complete PP. Op </a:t>
            </a:r>
            <a:r>
              <a:rPr lang="nl-NL" sz="2800" dirty="0">
                <a:latin typeface="Calibri" panose="020F0502020204030204" pitchFamily="34" charset="0"/>
                <a:cs typeface="Calibri" panose="020F0502020204030204" pitchFamily="34" charset="0"/>
              </a:rPr>
              <a:t>verzoek </a:t>
            </a:r>
            <a:r>
              <a:rPr lang="nl-NL" sz="2800" dirty="0" smtClean="0">
                <a:latin typeface="Calibri" panose="020F0502020204030204" pitchFamily="34" charset="0"/>
                <a:cs typeface="Calibri" panose="020F0502020204030204" pitchFamily="34" charset="0"/>
              </a:rPr>
              <a:t>kan </a:t>
            </a:r>
            <a:r>
              <a:rPr lang="nl-NL" sz="2800" dirty="0">
                <a:latin typeface="Calibri" panose="020F0502020204030204" pitchFamily="34" charset="0"/>
                <a:cs typeface="Calibri" panose="020F0502020204030204" pitchFamily="34" charset="0"/>
              </a:rPr>
              <a:t>ik </a:t>
            </a:r>
            <a:r>
              <a:rPr lang="nl-NL" sz="2800" dirty="0" smtClean="0">
                <a:latin typeface="Calibri" panose="020F0502020204030204" pitchFamily="34" charset="0"/>
                <a:cs typeface="Calibri" panose="020F0502020204030204" pitchFamily="34" charset="0"/>
              </a:rPr>
              <a:t>deze in </a:t>
            </a:r>
            <a:r>
              <a:rPr lang="nl-NL" sz="2800" dirty="0">
                <a:latin typeface="Calibri" panose="020F0502020204030204" pitchFamily="34" charset="0"/>
                <a:cs typeface="Calibri" panose="020F0502020204030204" pitchFamily="34" charset="0"/>
              </a:rPr>
              <a:t>een latere les </a:t>
            </a:r>
            <a:r>
              <a:rPr lang="nl-NL" sz="2800" dirty="0" smtClean="0">
                <a:latin typeface="Calibri" panose="020F0502020204030204" pitchFamily="34" charset="0"/>
                <a:cs typeface="Calibri" panose="020F0502020204030204" pitchFamily="34" charset="0"/>
              </a:rPr>
              <a:t>nabespreken</a:t>
            </a:r>
            <a:endParaRPr lang="nl-NL" sz="2800" b="1" dirty="0">
              <a:solidFill>
                <a:srgbClr val="FF6600"/>
              </a:solidFill>
              <a:latin typeface="Calibri" panose="020F0502020204030204" pitchFamily="34" charset="0"/>
              <a:cs typeface="Calibri" panose="020F0502020204030204" pitchFamily="34" charset="0"/>
            </a:endParaRPr>
          </a:p>
        </p:txBody>
      </p:sp>
      <p:sp>
        <p:nvSpPr>
          <p:cNvPr id="4" name="Tekstvak 3"/>
          <p:cNvSpPr txBox="1"/>
          <p:nvPr/>
        </p:nvSpPr>
        <p:spPr>
          <a:xfrm>
            <a:off x="265660" y="3985260"/>
            <a:ext cx="8298180" cy="1877437"/>
          </a:xfrm>
          <a:prstGeom prst="rect">
            <a:avLst/>
          </a:prstGeom>
          <a:noFill/>
        </p:spPr>
        <p:txBody>
          <a:bodyPr wrap="square" rtlCol="0">
            <a:spAutoFit/>
          </a:bodyPr>
          <a:lstStyle/>
          <a:p>
            <a:pPr algn="ctr"/>
            <a:r>
              <a:rPr lang="nl-NL" sz="3200" b="1" dirty="0" smtClean="0">
                <a:solidFill>
                  <a:srgbClr val="FF6600"/>
                </a:solidFill>
                <a:latin typeface="Calibri" panose="020F0502020204030204" pitchFamily="34" charset="0"/>
                <a:cs typeface="Calibri" panose="020F0502020204030204" pitchFamily="34" charset="0"/>
              </a:rPr>
              <a:t>Extra </a:t>
            </a:r>
            <a:r>
              <a:rPr lang="nl-NL" sz="3200" b="1" dirty="0">
                <a:solidFill>
                  <a:srgbClr val="FF6600"/>
                </a:solidFill>
                <a:latin typeface="Calibri" panose="020F0502020204030204" pitchFamily="34" charset="0"/>
                <a:cs typeface="Calibri" panose="020F0502020204030204" pitchFamily="34" charset="0"/>
              </a:rPr>
              <a:t>stof, geen </a:t>
            </a:r>
            <a:r>
              <a:rPr lang="nl-NL" sz="3200" b="1" dirty="0" smtClean="0">
                <a:solidFill>
                  <a:srgbClr val="FF6600"/>
                </a:solidFill>
                <a:latin typeface="Calibri" panose="020F0502020204030204" pitchFamily="34" charset="0"/>
                <a:cs typeface="Calibri" panose="020F0502020204030204" pitchFamily="34" charset="0"/>
              </a:rPr>
              <a:t>tentamenstof:</a:t>
            </a:r>
            <a:endParaRPr lang="nl-NL" sz="3200" dirty="0" smtClean="0">
              <a:solidFill>
                <a:srgbClr val="FF6600"/>
              </a:solidFill>
              <a:latin typeface="Calibri" panose="020F0502020204030204" pitchFamily="34" charset="0"/>
              <a:cs typeface="Calibri" panose="020F0502020204030204" pitchFamily="34" charset="0"/>
            </a:endParaRPr>
          </a:p>
          <a:p>
            <a:pPr algn="ctr"/>
            <a:r>
              <a:rPr lang="nl-NL" sz="2800" dirty="0" smtClean="0">
                <a:latin typeface="Calibri" panose="020F0502020204030204" pitchFamily="34" charset="0"/>
                <a:cs typeface="Calibri" panose="020F0502020204030204" pitchFamily="34" charset="0"/>
              </a:rPr>
              <a:t>Eind deze PP bevat extra slides met technieken over: </a:t>
            </a:r>
            <a:r>
              <a:rPr lang="nl-NL" sz="2800" b="1" dirty="0">
                <a:latin typeface="Calibri" panose="020F0502020204030204" pitchFamily="34" charset="0"/>
                <a:cs typeface="Calibri" panose="020F0502020204030204" pitchFamily="34" charset="0"/>
              </a:rPr>
              <a:t>Hoe kun je aantonen dat een regulator / transcriptiefactor aan </a:t>
            </a:r>
            <a:r>
              <a:rPr lang="nl-NL" sz="2800" b="1" dirty="0" err="1">
                <a:latin typeface="Calibri" panose="020F0502020204030204" pitchFamily="34" charset="0"/>
                <a:cs typeface="Calibri" panose="020F0502020204030204" pitchFamily="34" charset="0"/>
              </a:rPr>
              <a:t>promoter</a:t>
            </a:r>
            <a:r>
              <a:rPr lang="nl-NL" sz="2800" b="1" dirty="0">
                <a:latin typeface="Calibri" panose="020F0502020204030204" pitchFamily="34" charset="0"/>
                <a:cs typeface="Calibri" panose="020F0502020204030204" pitchFamily="34" charset="0"/>
              </a:rPr>
              <a:t>-DNA bindt? </a:t>
            </a:r>
            <a:endParaRPr lang="nl-NL" sz="2800" dirty="0"/>
          </a:p>
        </p:txBody>
      </p:sp>
    </p:spTree>
    <p:extLst>
      <p:ext uri="{BB962C8B-B14F-4D97-AF65-F5344CB8AC3E}">
        <p14:creationId xmlns:p14="http://schemas.microsoft.com/office/powerpoint/2010/main" val="264355200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2"/>
          <p:cNvSpPr txBox="1">
            <a:spLocks noChangeArrowheads="1"/>
          </p:cNvSpPr>
          <p:nvPr/>
        </p:nvSpPr>
        <p:spPr bwMode="auto">
          <a:xfrm>
            <a:off x="628650" y="968374"/>
            <a:ext cx="7820025" cy="3170099"/>
          </a:xfrm>
          <a:prstGeom prst="rect">
            <a:avLst/>
          </a:prstGeom>
          <a:noFill/>
          <a:ln w="9525">
            <a:noFill/>
            <a:miter lim="800000"/>
            <a:headEnd/>
            <a:tailEnd/>
          </a:ln>
        </p:spPr>
        <p:txBody>
          <a:bodyPr wrap="square">
            <a:spAutoFit/>
          </a:bodyPr>
          <a:lstStyle/>
          <a:p>
            <a:pPr>
              <a:spcBef>
                <a:spcPct val="50000"/>
              </a:spcBef>
            </a:pPr>
            <a:r>
              <a:rPr lang="en-US" sz="3200" b="1" dirty="0" err="1" smtClean="0">
                <a:solidFill>
                  <a:srgbClr val="FF6600"/>
                </a:solidFill>
                <a:latin typeface="Calibri" panose="020F0502020204030204" pitchFamily="34" charset="0"/>
              </a:rPr>
              <a:t>Opdracht</a:t>
            </a:r>
            <a:r>
              <a:rPr lang="en-US" sz="3200" b="1" dirty="0" smtClean="0">
                <a:solidFill>
                  <a:srgbClr val="FF6600"/>
                </a:solidFill>
                <a:latin typeface="Calibri" panose="020F0502020204030204" pitchFamily="34" charset="0"/>
              </a:rPr>
              <a:t> 1</a:t>
            </a:r>
            <a:endParaRPr lang="en-US" sz="3200" b="1" dirty="0">
              <a:solidFill>
                <a:srgbClr val="FF6600"/>
              </a:solidFill>
              <a:latin typeface="Calibri" panose="020F0502020204030204" pitchFamily="34" charset="0"/>
            </a:endParaRPr>
          </a:p>
          <a:p>
            <a:pPr>
              <a:spcBef>
                <a:spcPct val="50000"/>
              </a:spcBef>
            </a:pPr>
            <a:r>
              <a:rPr lang="en-US" sz="2400" dirty="0">
                <a:latin typeface="Calibri" panose="020F0502020204030204" pitchFamily="34" charset="0"/>
              </a:rPr>
              <a:t>Assume that the structural genes of the </a:t>
            </a:r>
            <a:r>
              <a:rPr lang="en-US" sz="2400" i="1" dirty="0" err="1" smtClean="0">
                <a:latin typeface="Calibri" panose="020F0502020204030204" pitchFamily="34" charset="0"/>
              </a:rPr>
              <a:t>trp</a:t>
            </a:r>
            <a:r>
              <a:rPr lang="en-US" sz="2400" dirty="0" smtClean="0">
                <a:latin typeface="Calibri" panose="020F0502020204030204" pitchFamily="34" charset="0"/>
              </a:rPr>
              <a:t> </a:t>
            </a:r>
            <a:r>
              <a:rPr lang="en-US" sz="2400" dirty="0">
                <a:latin typeface="Calibri" panose="020F0502020204030204" pitchFamily="34" charset="0"/>
              </a:rPr>
              <a:t>operon have been fused, through recombinant DNA techniques, to the regulatory  apparatus of the </a:t>
            </a:r>
            <a:r>
              <a:rPr lang="en-US" sz="2400" i="1" dirty="0" smtClean="0">
                <a:latin typeface="Calibri" panose="020F0502020204030204" pitchFamily="34" charset="0"/>
              </a:rPr>
              <a:t>lac</a:t>
            </a:r>
            <a:r>
              <a:rPr lang="en-US" sz="2400" dirty="0" smtClean="0">
                <a:latin typeface="Calibri" panose="020F0502020204030204" pitchFamily="34" charset="0"/>
              </a:rPr>
              <a:t> </a:t>
            </a:r>
            <a:r>
              <a:rPr lang="en-US" sz="2400" dirty="0">
                <a:latin typeface="Calibri" panose="020F0502020204030204" pitchFamily="34" charset="0"/>
              </a:rPr>
              <a:t>operon. </a:t>
            </a:r>
          </a:p>
          <a:p>
            <a:pPr>
              <a:spcBef>
                <a:spcPct val="50000"/>
              </a:spcBef>
            </a:pPr>
            <a:r>
              <a:rPr lang="en-US" sz="2400" dirty="0">
                <a:latin typeface="Calibri" panose="020F0502020204030204" pitchFamily="34" charset="0"/>
              </a:rPr>
              <a:t>If </a:t>
            </a:r>
            <a:r>
              <a:rPr lang="en-US" sz="2400" dirty="0" smtClean="0">
                <a:latin typeface="Calibri" panose="020F0502020204030204" pitchFamily="34" charset="0"/>
              </a:rPr>
              <a:t>lactose </a:t>
            </a:r>
            <a:r>
              <a:rPr lang="en-US" sz="2400" dirty="0">
                <a:latin typeface="Calibri" panose="020F0502020204030204" pitchFamily="34" charset="0"/>
              </a:rPr>
              <a:t>is provided in a </a:t>
            </a:r>
            <a:r>
              <a:rPr lang="en-US" sz="2400" dirty="0" smtClean="0">
                <a:latin typeface="Calibri" panose="020F0502020204030204" pitchFamily="34" charset="0"/>
              </a:rPr>
              <a:t>rich medium </a:t>
            </a:r>
            <a:r>
              <a:rPr lang="en-US" sz="2400" dirty="0">
                <a:latin typeface="Calibri" panose="020F0502020204030204" pitchFamily="34" charset="0"/>
              </a:rPr>
              <a:t>to </a:t>
            </a:r>
            <a:r>
              <a:rPr lang="en-US" sz="2400" i="1" dirty="0">
                <a:latin typeface="Calibri" panose="020F0502020204030204" pitchFamily="34" charset="0"/>
              </a:rPr>
              <a:t>E. coli</a:t>
            </a:r>
            <a:r>
              <a:rPr lang="en-US" sz="2400" dirty="0">
                <a:latin typeface="Calibri" panose="020F0502020204030204" pitchFamily="34" charset="0"/>
              </a:rPr>
              <a:t> carrying this gene fusion, would you expect </a:t>
            </a:r>
            <a:r>
              <a:rPr lang="nl-NL" sz="2400" dirty="0" err="1" smtClean="0">
                <a:latin typeface="Calibri" panose="020F0502020204030204" pitchFamily="34" charset="0"/>
                <a:ea typeface="Arial Unicode MS" pitchFamily="34" charset="-128"/>
                <a:cs typeface="Arial Unicode MS" pitchFamily="34" charset="-128"/>
              </a:rPr>
              <a:t>tryptofane</a:t>
            </a:r>
            <a:r>
              <a:rPr lang="nl-NL" sz="2400" dirty="0" smtClean="0">
                <a:latin typeface="Calibri" panose="020F0502020204030204" pitchFamily="34" charset="0"/>
                <a:ea typeface="Arial Unicode MS" pitchFamily="34" charset="-128"/>
                <a:cs typeface="Arial Unicode MS" pitchFamily="34" charset="-128"/>
              </a:rPr>
              <a:t> </a:t>
            </a:r>
            <a:r>
              <a:rPr lang="en-US" sz="2400" dirty="0" smtClean="0">
                <a:latin typeface="Calibri" panose="020F0502020204030204" pitchFamily="34" charset="0"/>
                <a:ea typeface="Arial Unicode MS" pitchFamily="34" charset="-128"/>
                <a:cs typeface="Arial Unicode MS" pitchFamily="34" charset="-128"/>
              </a:rPr>
              <a:t>to </a:t>
            </a:r>
            <a:r>
              <a:rPr lang="en-US" sz="2400" dirty="0">
                <a:latin typeface="Calibri" panose="020F0502020204030204" pitchFamily="34" charset="0"/>
                <a:ea typeface="Arial Unicode MS" pitchFamily="34" charset="-128"/>
                <a:cs typeface="Arial Unicode MS" pitchFamily="34" charset="-128"/>
              </a:rPr>
              <a:t>be produced at induced levels? </a:t>
            </a:r>
            <a:r>
              <a:rPr lang="en-US" sz="2400" dirty="0" smtClean="0">
                <a:latin typeface="Calibri" panose="020F0502020204030204" pitchFamily="34" charset="0"/>
                <a:ea typeface="Arial Unicode MS" pitchFamily="34" charset="-128"/>
                <a:cs typeface="Arial Unicode MS" pitchFamily="34" charset="-128"/>
              </a:rPr>
              <a:t>Explain/make a drawing.</a:t>
            </a:r>
            <a:endParaRPr lang="el-GR" sz="2400" dirty="0">
              <a:latin typeface="Calibri" panose="020F0502020204030204" pitchFamily="34" charset="0"/>
              <a:ea typeface="Arial Unicode MS" pitchFamily="34" charset="-128"/>
              <a:cs typeface="Arial Unicode MS" pitchFamily="34" charset="-128"/>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742951" y="568325"/>
            <a:ext cx="7620000" cy="5509200"/>
          </a:xfrm>
          <a:prstGeom prst="rect">
            <a:avLst/>
          </a:prstGeom>
          <a:noFill/>
          <a:ln w="9525">
            <a:noFill/>
            <a:miter lim="800000"/>
            <a:headEnd/>
            <a:tailEnd/>
          </a:ln>
        </p:spPr>
        <p:txBody>
          <a:bodyPr wrap="square">
            <a:spAutoFit/>
          </a:bodyPr>
          <a:lstStyle/>
          <a:p>
            <a:pPr algn="ctr">
              <a:spcBef>
                <a:spcPct val="50000"/>
              </a:spcBef>
            </a:pPr>
            <a:r>
              <a:rPr lang="en-US" sz="3600" b="1" dirty="0" err="1" smtClean="0">
                <a:solidFill>
                  <a:srgbClr val="FF6600"/>
                </a:solidFill>
                <a:latin typeface="Calibri" panose="020F0502020204030204" pitchFamily="34" charset="0"/>
              </a:rPr>
              <a:t>Opdracht</a:t>
            </a:r>
            <a:r>
              <a:rPr lang="en-US" sz="3600" b="1" dirty="0" smtClean="0">
                <a:solidFill>
                  <a:srgbClr val="FF6600"/>
                </a:solidFill>
                <a:latin typeface="Calibri" panose="020F0502020204030204" pitchFamily="34" charset="0"/>
              </a:rPr>
              <a:t> 2</a:t>
            </a:r>
          </a:p>
          <a:p>
            <a:pPr>
              <a:spcBef>
                <a:spcPct val="50000"/>
              </a:spcBef>
            </a:pPr>
            <a:endParaRPr lang="en-US" dirty="0" smtClean="0">
              <a:latin typeface="Calibri" panose="020F0502020204030204" pitchFamily="34" charset="0"/>
            </a:endParaRPr>
          </a:p>
          <a:p>
            <a:pPr>
              <a:spcBef>
                <a:spcPct val="50000"/>
              </a:spcBef>
            </a:pPr>
            <a:r>
              <a:rPr lang="en-US" dirty="0" smtClean="0">
                <a:latin typeface="Calibri" panose="020F0502020204030204" pitchFamily="34" charset="0"/>
              </a:rPr>
              <a:t>Milk products such as cheese and yogurts are dependent on the conversion </a:t>
            </a:r>
            <a:r>
              <a:rPr lang="en-US" dirty="0">
                <a:latin typeface="Calibri" panose="020F0502020204030204" pitchFamily="34" charset="0"/>
              </a:rPr>
              <a:t>of lactose to glucose and </a:t>
            </a:r>
            <a:r>
              <a:rPr lang="en-US" dirty="0" err="1">
                <a:latin typeface="Calibri" panose="020F0502020204030204" pitchFamily="34" charset="0"/>
              </a:rPr>
              <a:t>galactose</a:t>
            </a:r>
            <a:r>
              <a:rPr lang="en-US" dirty="0">
                <a:latin typeface="Calibri" panose="020F0502020204030204" pitchFamily="34" charset="0"/>
              </a:rPr>
              <a:t>, by </a:t>
            </a:r>
            <a:r>
              <a:rPr lang="en-US" dirty="0" smtClean="0">
                <a:latin typeface="Calibri" panose="020F0502020204030204" pitchFamily="34" charset="0"/>
              </a:rPr>
              <a:t>various anaerobic bacteria, including several </a:t>
            </a:r>
            <a:r>
              <a:rPr lang="en-US" i="1" dirty="0" smtClean="0">
                <a:latin typeface="Calibri" panose="020F0502020204030204" pitchFamily="34" charset="0"/>
              </a:rPr>
              <a:t>Lactobacillus </a:t>
            </a:r>
            <a:r>
              <a:rPr lang="en-US" dirty="0" smtClean="0">
                <a:latin typeface="Calibri" panose="020F0502020204030204" pitchFamily="34" charset="0"/>
              </a:rPr>
              <a:t>species, ultimately producing lactic acid. These conversions are dependent on both </a:t>
            </a:r>
            <a:r>
              <a:rPr lang="en-US" dirty="0" err="1" smtClean="0">
                <a:latin typeface="Calibri" panose="020F0502020204030204" pitchFamily="34" charset="0"/>
              </a:rPr>
              <a:t>permease</a:t>
            </a:r>
            <a:r>
              <a:rPr lang="en-US" dirty="0" smtClean="0">
                <a:latin typeface="Calibri" panose="020F0502020204030204" pitchFamily="34" charset="0"/>
              </a:rPr>
              <a:t> and </a:t>
            </a:r>
            <a:r>
              <a:rPr lang="el-GR" dirty="0" smtClean="0">
                <a:latin typeface="Calibri" panose="020F0502020204030204" pitchFamily="34" charset="0"/>
              </a:rPr>
              <a:t>β</a:t>
            </a:r>
            <a:r>
              <a:rPr lang="nl-NL" dirty="0" smtClean="0">
                <a:latin typeface="Calibri" panose="020F0502020204030204" pitchFamily="34" charset="0"/>
              </a:rPr>
              <a:t>-</a:t>
            </a:r>
            <a:r>
              <a:rPr lang="nl-NL" dirty="0" err="1" smtClean="0">
                <a:latin typeface="Calibri" panose="020F0502020204030204" pitchFamily="34" charset="0"/>
              </a:rPr>
              <a:t>galactosidase</a:t>
            </a:r>
            <a:r>
              <a:rPr lang="nl-NL" dirty="0" smtClean="0">
                <a:latin typeface="Calibri" panose="020F0502020204030204" pitchFamily="34" charset="0"/>
              </a:rPr>
              <a:t> as part of the </a:t>
            </a:r>
            <a:r>
              <a:rPr lang="nl-NL" dirty="0" err="1" smtClean="0">
                <a:latin typeface="Calibri" panose="020F0502020204030204" pitchFamily="34" charset="0"/>
              </a:rPr>
              <a:t>lac</a:t>
            </a:r>
            <a:r>
              <a:rPr lang="nl-NL" dirty="0" smtClean="0">
                <a:latin typeface="Calibri" panose="020F0502020204030204" pitchFamily="34" charset="0"/>
              </a:rPr>
              <a:t> </a:t>
            </a:r>
            <a:r>
              <a:rPr lang="nl-NL" dirty="0" err="1" smtClean="0">
                <a:latin typeface="Calibri" panose="020F0502020204030204" pitchFamily="34" charset="0"/>
              </a:rPr>
              <a:t>operon</a:t>
            </a:r>
            <a:r>
              <a:rPr lang="nl-NL" dirty="0" smtClean="0">
                <a:latin typeface="Calibri" panose="020F0502020204030204" pitchFamily="34" charset="0"/>
              </a:rPr>
              <a:t>. </a:t>
            </a:r>
          </a:p>
          <a:p>
            <a:pPr>
              <a:spcBef>
                <a:spcPct val="50000"/>
              </a:spcBef>
            </a:pPr>
            <a:r>
              <a:rPr lang="nl-NL" dirty="0" err="1" smtClean="0">
                <a:latin typeface="Calibri" panose="020F0502020204030204" pitchFamily="34" charset="0"/>
              </a:rPr>
              <a:t>After</a:t>
            </a:r>
            <a:r>
              <a:rPr lang="nl-NL" dirty="0" smtClean="0">
                <a:latin typeface="Calibri" panose="020F0502020204030204" pitchFamily="34" charset="0"/>
              </a:rPr>
              <a:t> </a:t>
            </a:r>
            <a:r>
              <a:rPr lang="nl-NL" dirty="0" err="1" smtClean="0">
                <a:latin typeface="Calibri" panose="020F0502020204030204" pitchFamily="34" charset="0"/>
              </a:rPr>
              <a:t>selection</a:t>
            </a:r>
            <a:r>
              <a:rPr lang="nl-NL" dirty="0" smtClean="0">
                <a:latin typeface="Calibri" panose="020F0502020204030204" pitchFamily="34" charset="0"/>
              </a:rPr>
              <a:t> </a:t>
            </a:r>
            <a:r>
              <a:rPr lang="nl-NL" dirty="0" err="1" smtClean="0">
                <a:latin typeface="Calibri" panose="020F0502020204030204" pitchFamily="34" charset="0"/>
              </a:rPr>
              <a:t>for</a:t>
            </a:r>
            <a:r>
              <a:rPr lang="nl-NL" dirty="0" smtClean="0">
                <a:latin typeface="Calibri" panose="020F0502020204030204" pitchFamily="34" charset="0"/>
              </a:rPr>
              <a:t> </a:t>
            </a:r>
            <a:r>
              <a:rPr lang="nl-NL" dirty="0" err="1" smtClean="0">
                <a:latin typeface="Calibri" panose="020F0502020204030204" pitchFamily="34" charset="0"/>
              </a:rPr>
              <a:t>rapid</a:t>
            </a:r>
            <a:r>
              <a:rPr lang="nl-NL" dirty="0" smtClean="0">
                <a:latin typeface="Calibri" panose="020F0502020204030204" pitchFamily="34" charset="0"/>
              </a:rPr>
              <a:t> </a:t>
            </a:r>
            <a:r>
              <a:rPr lang="nl-NL" dirty="0" err="1" smtClean="0">
                <a:latin typeface="Calibri" panose="020F0502020204030204" pitchFamily="34" charset="0"/>
              </a:rPr>
              <a:t>fermentation</a:t>
            </a:r>
            <a:r>
              <a:rPr lang="nl-NL" dirty="0" smtClean="0">
                <a:latin typeface="Calibri" panose="020F0502020204030204" pitchFamily="34" charset="0"/>
              </a:rPr>
              <a:t> </a:t>
            </a:r>
            <a:r>
              <a:rPr lang="nl-NL" dirty="0" err="1" smtClean="0">
                <a:latin typeface="Calibri" panose="020F0502020204030204" pitchFamily="34" charset="0"/>
              </a:rPr>
              <a:t>for</a:t>
            </a:r>
            <a:r>
              <a:rPr lang="nl-NL" dirty="0" smtClean="0">
                <a:latin typeface="Calibri" panose="020F0502020204030204" pitchFamily="34" charset="0"/>
              </a:rPr>
              <a:t> the </a:t>
            </a:r>
            <a:r>
              <a:rPr lang="nl-NL" dirty="0" err="1" smtClean="0">
                <a:latin typeface="Calibri" panose="020F0502020204030204" pitchFamily="34" charset="0"/>
              </a:rPr>
              <a:t>production</a:t>
            </a:r>
            <a:r>
              <a:rPr lang="nl-NL" dirty="0" smtClean="0">
                <a:latin typeface="Calibri" panose="020F0502020204030204" pitchFamily="34" charset="0"/>
              </a:rPr>
              <a:t> of </a:t>
            </a:r>
            <a:r>
              <a:rPr lang="nl-NL" dirty="0" err="1" smtClean="0">
                <a:latin typeface="Calibri" panose="020F0502020204030204" pitchFamily="34" charset="0"/>
              </a:rPr>
              <a:t>yogurt</a:t>
            </a:r>
            <a:r>
              <a:rPr lang="nl-NL" dirty="0" smtClean="0">
                <a:latin typeface="Calibri" panose="020F0502020204030204" pitchFamily="34" charset="0"/>
              </a:rPr>
              <a:t>, </a:t>
            </a:r>
            <a:r>
              <a:rPr lang="nl-NL" dirty="0" err="1" smtClean="0">
                <a:latin typeface="Calibri" panose="020F0502020204030204" pitchFamily="34" charset="0"/>
              </a:rPr>
              <a:t>one</a:t>
            </a:r>
            <a:r>
              <a:rPr lang="nl-NL" dirty="0" smtClean="0">
                <a:latin typeface="Calibri" panose="020F0502020204030204" pitchFamily="34" charset="0"/>
              </a:rPr>
              <a:t> </a:t>
            </a:r>
            <a:r>
              <a:rPr lang="nl-NL" i="1" dirty="0" err="1" smtClean="0">
                <a:latin typeface="Calibri" panose="020F0502020204030204" pitchFamily="34" charset="0"/>
              </a:rPr>
              <a:t>Lactobacillus</a:t>
            </a:r>
            <a:r>
              <a:rPr lang="nl-NL" dirty="0" smtClean="0">
                <a:latin typeface="Calibri" panose="020F0502020204030204" pitchFamily="34" charset="0"/>
              </a:rPr>
              <a:t> subspecies lost </a:t>
            </a:r>
            <a:r>
              <a:rPr lang="nl-NL" dirty="0" err="1" smtClean="0">
                <a:latin typeface="Calibri" panose="020F0502020204030204" pitchFamily="34" charset="0"/>
              </a:rPr>
              <a:t>its</a:t>
            </a:r>
            <a:r>
              <a:rPr lang="nl-NL" dirty="0" smtClean="0">
                <a:latin typeface="Calibri" panose="020F0502020204030204" pitchFamily="34" charset="0"/>
              </a:rPr>
              <a:t> </a:t>
            </a:r>
            <a:r>
              <a:rPr lang="nl-NL" dirty="0" err="1" smtClean="0">
                <a:latin typeface="Calibri" panose="020F0502020204030204" pitchFamily="34" charset="0"/>
              </a:rPr>
              <a:t>ability</a:t>
            </a:r>
            <a:r>
              <a:rPr lang="nl-NL" dirty="0" smtClean="0">
                <a:latin typeface="Calibri" panose="020F0502020204030204" pitchFamily="34" charset="0"/>
              </a:rPr>
              <a:t> </a:t>
            </a:r>
            <a:r>
              <a:rPr lang="nl-NL" dirty="0" err="1" smtClean="0">
                <a:latin typeface="Calibri" panose="020F0502020204030204" pitchFamily="34" charset="0"/>
              </a:rPr>
              <a:t>to</a:t>
            </a:r>
            <a:r>
              <a:rPr lang="nl-NL" dirty="0" smtClean="0">
                <a:latin typeface="Calibri" panose="020F0502020204030204" pitchFamily="34" charset="0"/>
              </a:rPr>
              <a:t> </a:t>
            </a:r>
            <a:r>
              <a:rPr lang="nl-NL" dirty="0" err="1" smtClean="0">
                <a:latin typeface="Calibri" panose="020F0502020204030204" pitchFamily="34" charset="0"/>
              </a:rPr>
              <a:t>regulate</a:t>
            </a:r>
            <a:r>
              <a:rPr lang="nl-NL" dirty="0" smtClean="0">
                <a:latin typeface="Calibri" panose="020F0502020204030204" pitchFamily="34" charset="0"/>
              </a:rPr>
              <a:t> </a:t>
            </a:r>
            <a:r>
              <a:rPr lang="nl-NL" i="1" dirty="0" err="1" smtClean="0">
                <a:latin typeface="Calibri" panose="020F0502020204030204" pitchFamily="34" charset="0"/>
              </a:rPr>
              <a:t>lac</a:t>
            </a:r>
            <a:r>
              <a:rPr lang="nl-NL" dirty="0" smtClean="0">
                <a:latin typeface="Calibri" panose="020F0502020204030204" pitchFamily="34" charset="0"/>
              </a:rPr>
              <a:t> </a:t>
            </a:r>
            <a:r>
              <a:rPr lang="nl-NL" dirty="0" err="1" smtClean="0">
                <a:latin typeface="Calibri" panose="020F0502020204030204" pitchFamily="34" charset="0"/>
              </a:rPr>
              <a:t>operon</a:t>
            </a:r>
            <a:r>
              <a:rPr lang="nl-NL" dirty="0" smtClean="0">
                <a:latin typeface="Calibri" panose="020F0502020204030204" pitchFamily="34" charset="0"/>
              </a:rPr>
              <a:t> </a:t>
            </a:r>
            <a:r>
              <a:rPr lang="nl-NL" dirty="0" err="1" smtClean="0">
                <a:latin typeface="Calibri" panose="020F0502020204030204" pitchFamily="34" charset="0"/>
              </a:rPr>
              <a:t>expression</a:t>
            </a:r>
            <a:r>
              <a:rPr lang="nl-NL" dirty="0">
                <a:latin typeface="Calibri" panose="020F0502020204030204" pitchFamily="34" charset="0"/>
              </a:rPr>
              <a:t> </a:t>
            </a:r>
            <a:r>
              <a:rPr lang="nl-NL" dirty="0" smtClean="0">
                <a:latin typeface="Calibri" panose="020F0502020204030204" pitchFamily="34" charset="0"/>
              </a:rPr>
              <a:t>(</a:t>
            </a:r>
            <a:r>
              <a:rPr lang="nl-NL" dirty="0" err="1" smtClean="0">
                <a:latin typeface="Calibri" panose="020F0502020204030204" pitchFamily="34" charset="0"/>
              </a:rPr>
              <a:t>Lapierre</a:t>
            </a:r>
            <a:r>
              <a:rPr lang="nl-NL" dirty="0" smtClean="0">
                <a:latin typeface="Calibri" panose="020F0502020204030204" pitchFamily="34" charset="0"/>
              </a:rPr>
              <a:t>, L., et al. 2002. J. </a:t>
            </a:r>
            <a:r>
              <a:rPr lang="nl-NL" dirty="0" err="1" smtClean="0">
                <a:latin typeface="Calibri" panose="020F0502020204030204" pitchFamily="34" charset="0"/>
              </a:rPr>
              <a:t>Bacteriol</a:t>
            </a:r>
            <a:r>
              <a:rPr lang="nl-NL" dirty="0" smtClean="0">
                <a:latin typeface="Calibri" panose="020F0502020204030204" pitchFamily="34" charset="0"/>
              </a:rPr>
              <a:t>. 184: 928-935). </a:t>
            </a:r>
          </a:p>
          <a:p>
            <a:pPr>
              <a:spcBef>
                <a:spcPct val="50000"/>
              </a:spcBef>
            </a:pPr>
            <a:endParaRPr lang="nl-NL" dirty="0" smtClean="0">
              <a:latin typeface="Calibri" panose="020F0502020204030204" pitchFamily="34" charset="0"/>
            </a:endParaRPr>
          </a:p>
          <a:p>
            <a:pPr>
              <a:spcBef>
                <a:spcPct val="50000"/>
              </a:spcBef>
              <a:tabLst>
                <a:tab pos="361950" algn="l"/>
              </a:tabLst>
            </a:pPr>
            <a:r>
              <a:rPr lang="nl-NL" sz="2000" dirty="0" smtClean="0">
                <a:latin typeface="Calibri" panose="020F0502020204030204" pitchFamily="34" charset="0"/>
              </a:rPr>
              <a:t>a) 	</a:t>
            </a:r>
            <a:r>
              <a:rPr lang="nl-NL" sz="2000" dirty="0" err="1" smtClean="0">
                <a:latin typeface="Calibri" panose="020F0502020204030204" pitchFamily="34" charset="0"/>
              </a:rPr>
              <a:t>Would</a:t>
            </a:r>
            <a:r>
              <a:rPr lang="nl-NL" sz="2000" dirty="0" smtClean="0">
                <a:latin typeface="Calibri" panose="020F0502020204030204" pitchFamily="34" charset="0"/>
              </a:rPr>
              <a:t> </a:t>
            </a:r>
            <a:r>
              <a:rPr lang="nl-NL" sz="2000" dirty="0" err="1" smtClean="0">
                <a:latin typeface="Calibri" panose="020F0502020204030204" pitchFamily="34" charset="0"/>
              </a:rPr>
              <a:t>you</a:t>
            </a:r>
            <a:r>
              <a:rPr lang="nl-NL" sz="2000" dirty="0" smtClean="0">
                <a:latin typeface="Calibri" panose="020F0502020204030204" pitchFamily="34" charset="0"/>
              </a:rPr>
              <a:t> </a:t>
            </a:r>
            <a:r>
              <a:rPr lang="nl-NL" sz="2000" dirty="0" err="1" smtClean="0">
                <a:latin typeface="Calibri" panose="020F0502020204030204" pitchFamily="34" charset="0"/>
              </a:rPr>
              <a:t>consider</a:t>
            </a:r>
            <a:r>
              <a:rPr lang="nl-NL" sz="2000" dirty="0" smtClean="0">
                <a:latin typeface="Calibri" panose="020F0502020204030204" pitchFamily="34" charset="0"/>
              </a:rPr>
              <a:t> </a:t>
            </a:r>
            <a:r>
              <a:rPr lang="nl-NL" sz="2000" dirty="0" err="1" smtClean="0">
                <a:latin typeface="Calibri" panose="020F0502020204030204" pitchFamily="34" charset="0"/>
              </a:rPr>
              <a:t>it</a:t>
            </a:r>
            <a:r>
              <a:rPr lang="nl-NL" sz="2000" dirty="0" smtClean="0">
                <a:latin typeface="Calibri" panose="020F0502020204030204" pitchFamily="34" charset="0"/>
              </a:rPr>
              <a:t> </a:t>
            </a:r>
            <a:r>
              <a:rPr lang="nl-NL" sz="2000" dirty="0" err="1" smtClean="0">
                <a:latin typeface="Calibri" panose="020F0502020204030204" pitchFamily="34" charset="0"/>
              </a:rPr>
              <a:t>likely</a:t>
            </a:r>
            <a:r>
              <a:rPr lang="nl-NL" sz="2000" dirty="0" smtClean="0">
                <a:latin typeface="Calibri" panose="020F0502020204030204" pitchFamily="34" charset="0"/>
              </a:rPr>
              <a:t> </a:t>
            </a:r>
            <a:r>
              <a:rPr lang="nl-NL" sz="2000" dirty="0" err="1" smtClean="0">
                <a:latin typeface="Calibri" panose="020F0502020204030204" pitchFamily="34" charset="0"/>
              </a:rPr>
              <a:t>that</a:t>
            </a:r>
            <a:r>
              <a:rPr lang="nl-NL" sz="2000" dirty="0" smtClean="0">
                <a:latin typeface="Calibri" panose="020F0502020204030204" pitchFamily="34" charset="0"/>
              </a:rPr>
              <a:t> in </a:t>
            </a:r>
            <a:r>
              <a:rPr lang="nl-NL" sz="2000" dirty="0" err="1" smtClean="0">
                <a:latin typeface="Calibri" panose="020F0502020204030204" pitchFamily="34" charset="0"/>
              </a:rPr>
              <a:t>this</a:t>
            </a:r>
            <a:r>
              <a:rPr lang="nl-NL" sz="2000" dirty="0" smtClean="0">
                <a:latin typeface="Calibri" panose="020F0502020204030204" pitchFamily="34" charset="0"/>
              </a:rPr>
              <a:t> subspecies the </a:t>
            </a:r>
            <a:r>
              <a:rPr lang="nl-NL" sz="2000" dirty="0" err="1" smtClean="0">
                <a:latin typeface="Calibri" panose="020F0502020204030204" pitchFamily="34" charset="0"/>
              </a:rPr>
              <a:t>lac</a:t>
            </a:r>
            <a:r>
              <a:rPr lang="nl-NL" sz="2000" dirty="0" smtClean="0">
                <a:latin typeface="Calibri" panose="020F0502020204030204" pitchFamily="34" charset="0"/>
              </a:rPr>
              <a:t> </a:t>
            </a:r>
            <a:r>
              <a:rPr lang="nl-NL" sz="2000" dirty="0" err="1" smtClean="0">
                <a:latin typeface="Calibri" panose="020F0502020204030204" pitchFamily="34" charset="0"/>
              </a:rPr>
              <a:t>operon</a:t>
            </a:r>
            <a:r>
              <a:rPr lang="nl-NL" sz="2000" dirty="0" smtClean="0">
                <a:latin typeface="Calibri" panose="020F0502020204030204" pitchFamily="34" charset="0"/>
              </a:rPr>
              <a:t> is 	‘on’ or ‘off’? </a:t>
            </a:r>
          </a:p>
          <a:p>
            <a:pPr>
              <a:spcBef>
                <a:spcPct val="50000"/>
              </a:spcBef>
              <a:tabLst>
                <a:tab pos="361950" algn="l"/>
              </a:tabLst>
            </a:pPr>
            <a:r>
              <a:rPr lang="nl-NL" sz="2000" dirty="0" smtClean="0">
                <a:latin typeface="Calibri" panose="020F0502020204030204" pitchFamily="34" charset="0"/>
              </a:rPr>
              <a:t>b) 	</a:t>
            </a:r>
            <a:r>
              <a:rPr lang="nl-NL" sz="2000" dirty="0" err="1" smtClean="0">
                <a:latin typeface="Calibri" panose="020F0502020204030204" pitchFamily="34" charset="0"/>
              </a:rPr>
              <a:t>What</a:t>
            </a:r>
            <a:r>
              <a:rPr lang="nl-NL" sz="2000" dirty="0" smtClean="0">
                <a:latin typeface="Calibri" panose="020F0502020204030204" pitchFamily="34" charset="0"/>
              </a:rPr>
              <a:t> </a:t>
            </a:r>
            <a:r>
              <a:rPr lang="nl-NL" sz="2000" dirty="0" err="1" smtClean="0">
                <a:latin typeface="Calibri" panose="020F0502020204030204" pitchFamily="34" charset="0"/>
              </a:rPr>
              <a:t>genetic</a:t>
            </a:r>
            <a:r>
              <a:rPr lang="nl-NL" sz="2000" dirty="0" smtClean="0">
                <a:latin typeface="Calibri" panose="020F0502020204030204" pitchFamily="34" charset="0"/>
              </a:rPr>
              <a:t> events </a:t>
            </a:r>
            <a:r>
              <a:rPr lang="nl-NL" sz="2000" dirty="0" err="1" smtClean="0">
                <a:latin typeface="Calibri" panose="020F0502020204030204" pitchFamily="34" charset="0"/>
              </a:rPr>
              <a:t>would</a:t>
            </a:r>
            <a:r>
              <a:rPr lang="nl-NL" sz="2000" dirty="0" smtClean="0">
                <a:latin typeface="Calibri" panose="020F0502020204030204" pitchFamily="34" charset="0"/>
              </a:rPr>
              <a:t> </a:t>
            </a:r>
            <a:r>
              <a:rPr lang="nl-NL" sz="2000" dirty="0" err="1" smtClean="0">
                <a:latin typeface="Calibri" panose="020F0502020204030204" pitchFamily="34" charset="0"/>
              </a:rPr>
              <a:t>likely</a:t>
            </a:r>
            <a:r>
              <a:rPr lang="nl-NL" sz="2000" dirty="0" smtClean="0">
                <a:latin typeface="Calibri" panose="020F0502020204030204" pitchFamily="34" charset="0"/>
              </a:rPr>
              <a:t> </a:t>
            </a:r>
            <a:r>
              <a:rPr lang="nl-NL" sz="2000" dirty="0" err="1" smtClean="0">
                <a:latin typeface="Calibri" panose="020F0502020204030204" pitchFamily="34" charset="0"/>
              </a:rPr>
              <a:t>contribute</a:t>
            </a:r>
            <a:r>
              <a:rPr lang="nl-NL" sz="2000" dirty="0" smtClean="0">
                <a:latin typeface="Calibri" panose="020F0502020204030204" pitchFamily="34" charset="0"/>
              </a:rPr>
              <a:t> </a:t>
            </a:r>
            <a:r>
              <a:rPr lang="nl-NL" sz="2000" dirty="0" err="1" smtClean="0">
                <a:latin typeface="Calibri" panose="020F0502020204030204" pitchFamily="34" charset="0"/>
              </a:rPr>
              <a:t>to</a:t>
            </a:r>
            <a:r>
              <a:rPr lang="nl-NL" sz="2000" dirty="0" smtClean="0">
                <a:latin typeface="Calibri" panose="020F0502020204030204" pitchFamily="34" charset="0"/>
              </a:rPr>
              <a:t> the </a:t>
            </a:r>
            <a:r>
              <a:rPr lang="nl-NL" sz="2000" dirty="0" err="1" smtClean="0">
                <a:latin typeface="Calibri" panose="020F0502020204030204" pitchFamily="34" charset="0"/>
              </a:rPr>
              <a:t>loss</a:t>
            </a:r>
            <a:r>
              <a:rPr lang="nl-NL" sz="2000" dirty="0" smtClean="0">
                <a:latin typeface="Calibri" panose="020F0502020204030204" pitchFamily="34" charset="0"/>
              </a:rPr>
              <a:t> of </a:t>
            </a:r>
            <a:r>
              <a:rPr lang="nl-NL" sz="2000" dirty="0" err="1" smtClean="0">
                <a:latin typeface="Calibri" panose="020F0502020204030204" pitchFamily="34" charset="0"/>
              </a:rPr>
              <a:t>regulation</a:t>
            </a:r>
            <a:r>
              <a:rPr lang="nl-NL" sz="2000" dirty="0" smtClean="0">
                <a:latin typeface="Calibri" panose="020F0502020204030204" pitchFamily="34" charset="0"/>
              </a:rPr>
              <a:t> 	as </a:t>
            </a:r>
            <a:r>
              <a:rPr lang="nl-NL" sz="2000" dirty="0" err="1" smtClean="0">
                <a:latin typeface="Calibri" panose="020F0502020204030204" pitchFamily="34" charset="0"/>
              </a:rPr>
              <a:t>described</a:t>
            </a:r>
            <a:r>
              <a:rPr lang="nl-NL" sz="2000" dirty="0" smtClean="0">
                <a:latin typeface="Calibri" panose="020F0502020204030204" pitchFamily="34" charset="0"/>
              </a:rPr>
              <a:t> </a:t>
            </a:r>
            <a:r>
              <a:rPr lang="nl-NL" sz="2000" dirty="0" err="1" smtClean="0">
                <a:latin typeface="Calibri" panose="020F0502020204030204" pitchFamily="34" charset="0"/>
              </a:rPr>
              <a:t>above</a:t>
            </a:r>
            <a:r>
              <a:rPr lang="nl-NL" sz="2000" dirty="0" smtClean="0">
                <a:latin typeface="Calibri" panose="020F0502020204030204" pitchFamily="34" charset="0"/>
              </a:rPr>
              <a:t>?</a:t>
            </a:r>
            <a:endParaRPr lang="nl-NL" sz="2000" dirty="0">
              <a:latin typeface="Calibri" panose="020F0502020204030204"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Box 8"/>
          <p:cNvSpPr txBox="1">
            <a:spLocks noChangeArrowheads="1"/>
          </p:cNvSpPr>
          <p:nvPr/>
        </p:nvSpPr>
        <p:spPr bwMode="auto">
          <a:xfrm>
            <a:off x="707476" y="165489"/>
            <a:ext cx="7885112" cy="584775"/>
          </a:xfrm>
          <a:prstGeom prst="rect">
            <a:avLst/>
          </a:prstGeom>
          <a:noFill/>
          <a:ln w="9525">
            <a:noFill/>
            <a:miter lim="800000"/>
            <a:headEnd/>
            <a:tailEnd/>
          </a:ln>
        </p:spPr>
        <p:txBody>
          <a:bodyPr>
            <a:spAutoFit/>
          </a:bodyPr>
          <a:lstStyle/>
          <a:p>
            <a:pPr>
              <a:spcBef>
                <a:spcPct val="50000"/>
              </a:spcBef>
            </a:pPr>
            <a:r>
              <a:rPr lang="en-US" sz="3200" b="1" dirty="0">
                <a:solidFill>
                  <a:srgbClr val="FF6600"/>
                </a:solidFill>
                <a:latin typeface="Calibri" panose="020F0502020204030204" pitchFamily="34" charset="0"/>
                <a:cs typeface="Calibri" panose="020F0502020204030204" pitchFamily="34" charset="0"/>
              </a:rPr>
              <a:t>Het </a:t>
            </a:r>
            <a:r>
              <a:rPr lang="en-US" sz="3200" b="1" i="1" dirty="0">
                <a:solidFill>
                  <a:srgbClr val="FF6600"/>
                </a:solidFill>
                <a:latin typeface="Calibri" panose="020F0502020204030204" pitchFamily="34" charset="0"/>
                <a:cs typeface="Calibri" panose="020F0502020204030204" pitchFamily="34" charset="0"/>
              </a:rPr>
              <a:t>lac</a:t>
            </a:r>
            <a:r>
              <a:rPr lang="en-US" sz="3200" b="1" dirty="0">
                <a:solidFill>
                  <a:srgbClr val="FF6600"/>
                </a:solidFill>
                <a:latin typeface="Calibri" panose="020F0502020204030204" pitchFamily="34" charset="0"/>
                <a:cs typeface="Calibri" panose="020F0502020204030204" pitchFamily="34" charset="0"/>
              </a:rPr>
              <a:t> operon</a:t>
            </a:r>
            <a:r>
              <a:rPr lang="en-US" sz="3200" b="1" dirty="0" smtClean="0">
                <a:solidFill>
                  <a:srgbClr val="FF6600"/>
                </a:solidFill>
                <a:latin typeface="Calibri" panose="020F0502020204030204" pitchFamily="34" charset="0"/>
                <a:cs typeface="Calibri" panose="020F0502020204030204" pitchFamily="34" charset="0"/>
              </a:rPr>
              <a:t>: </a:t>
            </a:r>
            <a:r>
              <a:rPr lang="en-US" sz="3200" b="1" dirty="0" err="1" smtClean="0">
                <a:solidFill>
                  <a:srgbClr val="FF6600"/>
                </a:solidFill>
                <a:latin typeface="Calibri" panose="020F0502020204030204" pitchFamily="34" charset="0"/>
                <a:cs typeface="Calibri" panose="020F0502020204030204" pitchFamily="34" charset="0"/>
              </a:rPr>
              <a:t>functie</a:t>
            </a:r>
            <a:r>
              <a:rPr lang="en-US" sz="3200" b="1" dirty="0" smtClean="0">
                <a:solidFill>
                  <a:srgbClr val="FF6600"/>
                </a:solidFill>
                <a:latin typeface="Calibri" panose="020F0502020204030204" pitchFamily="34" charset="0"/>
                <a:cs typeface="Calibri" panose="020F0502020204030204" pitchFamily="34" charset="0"/>
              </a:rPr>
              <a:t> </a:t>
            </a:r>
            <a:r>
              <a:rPr lang="el-GR" sz="3200" b="1" dirty="0" smtClean="0">
                <a:solidFill>
                  <a:srgbClr val="FF6600"/>
                </a:solidFill>
                <a:latin typeface="Calibri" panose="020F0502020204030204" pitchFamily="34" charset="0"/>
                <a:cs typeface="Calibri" panose="020F0502020204030204" pitchFamily="34" charset="0"/>
              </a:rPr>
              <a:t>β</a:t>
            </a:r>
            <a:r>
              <a:rPr lang="nl-NL" sz="3200" b="1" dirty="0" smtClean="0">
                <a:solidFill>
                  <a:srgbClr val="FF6600"/>
                </a:solidFill>
                <a:latin typeface="Calibri" panose="020F0502020204030204" pitchFamily="34" charset="0"/>
                <a:cs typeface="Calibri" panose="020F0502020204030204" pitchFamily="34" charset="0"/>
              </a:rPr>
              <a:t>-</a:t>
            </a:r>
            <a:r>
              <a:rPr lang="nl-NL" sz="3200" b="1" dirty="0" err="1" smtClean="0">
                <a:solidFill>
                  <a:srgbClr val="FF6600"/>
                </a:solidFill>
                <a:latin typeface="Calibri" panose="020F0502020204030204" pitchFamily="34" charset="0"/>
                <a:cs typeface="Calibri" panose="020F0502020204030204" pitchFamily="34" charset="0"/>
              </a:rPr>
              <a:t>galactosidase</a:t>
            </a:r>
            <a:endParaRPr lang="nl-NL" sz="2800" b="1" dirty="0">
              <a:solidFill>
                <a:srgbClr val="FF6600"/>
              </a:solidFill>
              <a:latin typeface="Calibri" panose="020F0502020204030204" pitchFamily="34" charset="0"/>
              <a:cs typeface="Calibri" panose="020F0502020204030204" pitchFamily="34" charset="0"/>
            </a:endParaRPr>
          </a:p>
        </p:txBody>
      </p:sp>
      <p:grpSp>
        <p:nvGrpSpPr>
          <p:cNvPr id="3" name="Groep 2"/>
          <p:cNvGrpSpPr/>
          <p:nvPr/>
        </p:nvGrpSpPr>
        <p:grpSpPr>
          <a:xfrm>
            <a:off x="2069225" y="937986"/>
            <a:ext cx="4619625" cy="5653088"/>
            <a:chOff x="2069225" y="937986"/>
            <a:chExt cx="4619625" cy="5653088"/>
          </a:xfrm>
        </p:grpSpPr>
        <p:grpSp>
          <p:nvGrpSpPr>
            <p:cNvPr id="10243" name="Group 21"/>
            <p:cNvGrpSpPr>
              <a:grpSpLocks/>
            </p:cNvGrpSpPr>
            <p:nvPr/>
          </p:nvGrpSpPr>
          <p:grpSpPr bwMode="auto">
            <a:xfrm>
              <a:off x="2069225" y="937986"/>
              <a:ext cx="4619625" cy="5653088"/>
              <a:chOff x="269" y="344"/>
              <a:chExt cx="2910" cy="3561"/>
            </a:xfrm>
          </p:grpSpPr>
          <p:grpSp>
            <p:nvGrpSpPr>
              <p:cNvPr id="10244" name="Group 2"/>
              <p:cNvGrpSpPr>
                <a:grpSpLocks/>
              </p:cNvGrpSpPr>
              <p:nvPr/>
            </p:nvGrpSpPr>
            <p:grpSpPr bwMode="auto">
              <a:xfrm>
                <a:off x="404" y="626"/>
                <a:ext cx="2510" cy="2858"/>
                <a:chOff x="2109" y="1797"/>
                <a:chExt cx="1637" cy="2361"/>
              </a:xfrm>
            </p:grpSpPr>
            <p:pic>
              <p:nvPicPr>
                <p:cNvPr id="10247" name="Picture 3" descr="16_02"/>
                <p:cNvPicPr>
                  <a:picLocks noChangeAspect="1" noChangeArrowheads="1"/>
                </p:cNvPicPr>
                <p:nvPr/>
              </p:nvPicPr>
              <p:blipFill>
                <a:blip r:embed="rId2" cstate="print"/>
                <a:srcRect/>
                <a:stretch>
                  <a:fillRect/>
                </a:stretch>
              </p:blipFill>
              <p:spPr bwMode="auto">
                <a:xfrm>
                  <a:off x="2109" y="1797"/>
                  <a:ext cx="1637" cy="2355"/>
                </a:xfrm>
                <a:prstGeom prst="rect">
                  <a:avLst/>
                </a:prstGeom>
                <a:noFill/>
                <a:ln w="9525">
                  <a:noFill/>
                  <a:miter lim="800000"/>
                  <a:headEnd/>
                  <a:tailEnd/>
                </a:ln>
              </p:spPr>
            </p:pic>
            <p:sp>
              <p:nvSpPr>
                <p:cNvPr id="10248" name="Rectangle 4"/>
                <p:cNvSpPr>
                  <a:spLocks noChangeArrowheads="1"/>
                </p:cNvSpPr>
                <p:nvPr/>
              </p:nvSpPr>
              <p:spPr bwMode="auto">
                <a:xfrm>
                  <a:off x="2395" y="4067"/>
                  <a:ext cx="1187" cy="91"/>
                </a:xfrm>
                <a:prstGeom prst="rect">
                  <a:avLst/>
                </a:prstGeom>
                <a:solidFill>
                  <a:schemeClr val="bg1"/>
                </a:solidFill>
                <a:ln w="9525">
                  <a:noFill/>
                  <a:miter lim="800000"/>
                  <a:headEnd/>
                  <a:tailEnd/>
                </a:ln>
              </p:spPr>
              <p:txBody>
                <a:bodyPr wrap="none" anchor="ctr"/>
                <a:lstStyle/>
                <a:p>
                  <a:endParaRPr lang="nl-NL"/>
                </a:p>
              </p:txBody>
            </p:sp>
          </p:grpSp>
          <p:sp>
            <p:nvSpPr>
              <p:cNvPr id="10245" name="Rectangle 11"/>
              <p:cNvSpPr>
                <a:spLocks noChangeArrowheads="1"/>
              </p:cNvSpPr>
              <p:nvPr/>
            </p:nvSpPr>
            <p:spPr bwMode="auto">
              <a:xfrm>
                <a:off x="269" y="344"/>
                <a:ext cx="2910" cy="3561"/>
              </a:xfrm>
              <a:prstGeom prst="rect">
                <a:avLst/>
              </a:prstGeom>
              <a:noFill/>
              <a:ln w="19050">
                <a:solidFill>
                  <a:schemeClr val="tx1"/>
                </a:solidFill>
                <a:miter lim="800000"/>
                <a:headEnd/>
                <a:tailEnd/>
              </a:ln>
            </p:spPr>
            <p:txBody>
              <a:bodyPr wrap="none" anchor="ctr"/>
              <a:lstStyle/>
              <a:p>
                <a:endParaRPr lang="nl-NL"/>
              </a:p>
            </p:txBody>
          </p:sp>
          <p:sp>
            <p:nvSpPr>
              <p:cNvPr id="10246" name="Oval 16"/>
              <p:cNvSpPr>
                <a:spLocks noChangeArrowheads="1"/>
              </p:cNvSpPr>
              <p:nvPr/>
            </p:nvSpPr>
            <p:spPr bwMode="auto">
              <a:xfrm>
                <a:off x="533" y="1842"/>
                <a:ext cx="1019" cy="313"/>
              </a:xfrm>
              <a:prstGeom prst="ellipse">
                <a:avLst/>
              </a:prstGeom>
              <a:noFill/>
              <a:ln w="38100">
                <a:solidFill>
                  <a:srgbClr val="FF3300"/>
                </a:solidFill>
                <a:round/>
                <a:headEnd/>
                <a:tailEnd/>
              </a:ln>
            </p:spPr>
            <p:txBody>
              <a:bodyPr wrap="none" anchor="ctr"/>
              <a:lstStyle/>
              <a:p>
                <a:endParaRPr lang="nl-NL"/>
              </a:p>
            </p:txBody>
          </p:sp>
        </p:grpSp>
        <p:pic>
          <p:nvPicPr>
            <p:cNvPr id="2" name="Afbeelding 1"/>
            <p:cNvPicPr>
              <a:picLocks noChangeAspect="1"/>
            </p:cNvPicPr>
            <p:nvPr/>
          </p:nvPicPr>
          <p:blipFill>
            <a:blip r:embed="rId3"/>
            <a:stretch>
              <a:fillRect/>
            </a:stretch>
          </p:blipFill>
          <p:spPr>
            <a:xfrm>
              <a:off x="2114050" y="1117478"/>
              <a:ext cx="4476750" cy="1975348"/>
            </a:xfrm>
            <a:prstGeom prst="rect">
              <a:avLst/>
            </a:prstGeom>
          </p:spPr>
        </p:pic>
      </p:grpSp>
      <p:sp>
        <p:nvSpPr>
          <p:cNvPr id="4" name="Rechthoek 3"/>
          <p:cNvSpPr/>
          <p:nvPr/>
        </p:nvSpPr>
        <p:spPr>
          <a:xfrm>
            <a:off x="3821886" y="6607842"/>
            <a:ext cx="2886635" cy="215444"/>
          </a:xfrm>
          <a:prstGeom prst="rect">
            <a:avLst/>
          </a:prstGeom>
        </p:spPr>
        <p:txBody>
          <a:bodyPr wrap="square">
            <a:spAutoFit/>
          </a:bodyPr>
          <a:lstStyle/>
          <a:p>
            <a:r>
              <a:rPr lang="nl-NL" sz="800"/>
              <a:t>http://quaniumplus.blogspot.nl/2013/02/carbohydrates.html</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276225" y="158750"/>
            <a:ext cx="8675688" cy="6388100"/>
          </a:xfrm>
          <a:prstGeom prst="rect">
            <a:avLst/>
          </a:prstGeom>
          <a:noFill/>
          <a:ln w="9525">
            <a:noFill/>
            <a:miter lim="800000"/>
            <a:headEnd/>
            <a:tailEnd/>
          </a:ln>
        </p:spPr>
        <p:txBody>
          <a:bodyPr>
            <a:spAutoFit/>
          </a:bodyPr>
          <a:lstStyle/>
          <a:p>
            <a:pPr>
              <a:spcBef>
                <a:spcPct val="50000"/>
              </a:spcBef>
              <a:tabLst>
                <a:tab pos="2247900" algn="l"/>
                <a:tab pos="3314700" algn="l"/>
                <a:tab pos="3403600" algn="l"/>
                <a:tab pos="4838700" algn="l"/>
                <a:tab pos="6819900" algn="l"/>
              </a:tabLst>
            </a:pPr>
            <a:r>
              <a:rPr lang="en-US" sz="2000" b="1" dirty="0" smtClean="0">
                <a:solidFill>
                  <a:srgbClr val="FF6600"/>
                </a:solidFill>
                <a:latin typeface="Calibri" panose="020F0502020204030204" pitchFamily="34" charset="0"/>
              </a:rPr>
              <a:t>OPDRACHT 3:</a:t>
            </a:r>
            <a:endParaRPr lang="en-US" sz="2000" b="1" dirty="0">
              <a:solidFill>
                <a:srgbClr val="FF6600"/>
              </a:solidFill>
              <a:latin typeface="Calibri" panose="020F0502020204030204" pitchFamily="34" charset="0"/>
            </a:endParaRPr>
          </a:p>
          <a:p>
            <a:pPr>
              <a:spcBef>
                <a:spcPct val="50000"/>
              </a:spcBef>
              <a:tabLst>
                <a:tab pos="2247900" algn="l"/>
                <a:tab pos="3314700" algn="l"/>
                <a:tab pos="3403600" algn="l"/>
                <a:tab pos="4838700" algn="l"/>
                <a:tab pos="6819900" algn="l"/>
              </a:tabLst>
            </a:pPr>
            <a:r>
              <a:rPr lang="en-US" sz="1600" dirty="0">
                <a:latin typeface="Calibri" panose="020F0502020204030204" pitchFamily="34" charset="0"/>
              </a:rPr>
              <a:t>A reporter gene is commonly used to study promoter activity under a variety of circumstances. Recombinant DNA technology is used to attach such a reporter gene to the promoter of interest, after which the recombinant molecule is inserted by transformation or transfection into the cell or host organism of choice. Assume that you wished to study the regulatory apparatus of the </a:t>
            </a:r>
            <a:r>
              <a:rPr lang="en-US" sz="1600" i="1" dirty="0">
                <a:latin typeface="Calibri" panose="020F0502020204030204" pitchFamily="34" charset="0"/>
              </a:rPr>
              <a:t>lac</a:t>
            </a:r>
            <a:r>
              <a:rPr lang="en-US" sz="1600" dirty="0">
                <a:latin typeface="Calibri" panose="020F0502020204030204" pitchFamily="34" charset="0"/>
              </a:rPr>
              <a:t> operon and you developed a plasmid (p) that contained all the elements of the </a:t>
            </a:r>
            <a:r>
              <a:rPr lang="en-US" sz="1600" i="1" dirty="0">
                <a:latin typeface="Calibri" panose="020F0502020204030204" pitchFamily="34" charset="0"/>
              </a:rPr>
              <a:t>lac</a:t>
            </a:r>
            <a:r>
              <a:rPr lang="en-US" sz="1600" dirty="0">
                <a:latin typeface="Calibri" panose="020F0502020204030204" pitchFamily="34" charset="0"/>
              </a:rPr>
              <a:t> operon except that you replaced the </a:t>
            </a:r>
            <a:r>
              <a:rPr lang="en-US" sz="1600" i="1" dirty="0">
                <a:latin typeface="Calibri" panose="020F0502020204030204" pitchFamily="34" charset="0"/>
              </a:rPr>
              <a:t>lac</a:t>
            </a:r>
            <a:r>
              <a:rPr lang="en-US" sz="1600" dirty="0">
                <a:latin typeface="Calibri" panose="020F0502020204030204" pitchFamily="34" charset="0"/>
              </a:rPr>
              <a:t> structural genes with the </a:t>
            </a:r>
            <a:r>
              <a:rPr lang="en-US" sz="1600" i="1" dirty="0">
                <a:latin typeface="Calibri" panose="020F0502020204030204" pitchFamily="34" charset="0"/>
              </a:rPr>
              <a:t>GFP</a:t>
            </a:r>
            <a:r>
              <a:rPr lang="en-US" sz="1600" dirty="0">
                <a:latin typeface="Calibri" panose="020F0502020204030204" pitchFamily="34" charset="0"/>
              </a:rPr>
              <a:t> gene (your reporter gene). You used this plasmid to transform </a:t>
            </a:r>
            <a:r>
              <a:rPr lang="en-US" sz="1600" i="1" dirty="0">
                <a:latin typeface="Calibri" panose="020F0502020204030204" pitchFamily="34" charset="0"/>
              </a:rPr>
              <a:t>E</a:t>
            </a:r>
            <a:r>
              <a:rPr lang="en-US" sz="1600" dirty="0">
                <a:latin typeface="Calibri" panose="020F0502020204030204" pitchFamily="34" charset="0"/>
              </a:rPr>
              <a:t>. </a:t>
            </a:r>
            <a:r>
              <a:rPr lang="en-US" sz="1600" i="1" dirty="0">
                <a:latin typeface="Calibri" panose="020F0502020204030204" pitchFamily="34" charset="0"/>
              </a:rPr>
              <a:t>coli</a:t>
            </a:r>
            <a:r>
              <a:rPr lang="en-US" sz="1600" dirty="0">
                <a:latin typeface="Calibri" panose="020F0502020204030204" pitchFamily="34" charset="0"/>
              </a:rPr>
              <a:t>. Consider the following genotypes, under which of the following conditions would you expect </a:t>
            </a:r>
            <a:r>
              <a:rPr lang="el-GR" sz="1600" dirty="0">
                <a:latin typeface="Calibri" panose="020F0502020204030204" pitchFamily="34" charset="0"/>
                <a:ea typeface="Arial Unicode MS" pitchFamily="34" charset="-128"/>
                <a:cs typeface="Arial Unicode MS" pitchFamily="34" charset="-128"/>
              </a:rPr>
              <a:t>β</a:t>
            </a:r>
            <a:r>
              <a:rPr lang="en-US" sz="1600" dirty="0">
                <a:latin typeface="Calibri" panose="020F0502020204030204" pitchFamily="34" charset="0"/>
                <a:ea typeface="Arial Unicode MS" pitchFamily="34" charset="-128"/>
                <a:cs typeface="Arial Unicode MS" pitchFamily="34" charset="-128"/>
              </a:rPr>
              <a:t>-</a:t>
            </a:r>
            <a:r>
              <a:rPr lang="en-US" sz="1600" dirty="0" err="1">
                <a:latin typeface="Calibri" panose="020F0502020204030204" pitchFamily="34" charset="0"/>
                <a:ea typeface="Arial Unicode MS" pitchFamily="34" charset="-128"/>
                <a:cs typeface="Arial Unicode MS" pitchFamily="34" charset="-128"/>
              </a:rPr>
              <a:t>galactosidase</a:t>
            </a:r>
            <a:r>
              <a:rPr lang="en-US" sz="1600" dirty="0">
                <a:latin typeface="Calibri" panose="020F0502020204030204" pitchFamily="34" charset="0"/>
                <a:ea typeface="Arial Unicode MS" pitchFamily="34" charset="-128"/>
                <a:cs typeface="Arial Unicode MS" pitchFamily="34" charset="-128"/>
              </a:rPr>
              <a:t> production and/or green colonies when examined </a:t>
            </a:r>
            <a:r>
              <a:rPr lang="en-US" sz="1600" dirty="0" smtClean="0">
                <a:latin typeface="Calibri" panose="020F0502020204030204" pitchFamily="34" charset="0"/>
                <a:ea typeface="Arial Unicode MS" pitchFamily="34" charset="-128"/>
                <a:cs typeface="Arial Unicode MS" pitchFamily="34" charset="-128"/>
              </a:rPr>
              <a:t>with UV-light</a:t>
            </a:r>
            <a:r>
              <a:rPr lang="en-US" sz="1600" dirty="0">
                <a:latin typeface="Calibri" panose="020F0502020204030204" pitchFamily="34" charset="0"/>
                <a:ea typeface="Arial Unicode MS" pitchFamily="34" charset="-128"/>
                <a:cs typeface="Arial Unicode MS" pitchFamily="34" charset="-128"/>
              </a:rPr>
              <a:t>?</a:t>
            </a:r>
          </a:p>
          <a:p>
            <a:pPr>
              <a:spcBef>
                <a:spcPct val="50000"/>
              </a:spcBef>
              <a:tabLst>
                <a:tab pos="2247900" algn="l"/>
                <a:tab pos="3314700" algn="l"/>
                <a:tab pos="3403600" algn="l"/>
                <a:tab pos="4838700" algn="l"/>
                <a:tab pos="6819900" algn="l"/>
              </a:tabLst>
            </a:pPr>
            <a:endParaRPr lang="en-US" sz="1600" dirty="0">
              <a:latin typeface="Calibri" panose="020F0502020204030204" pitchFamily="34" charset="0"/>
              <a:ea typeface="Arial Unicode MS" pitchFamily="34" charset="-128"/>
              <a:cs typeface="Arial Unicode MS" pitchFamily="34" charset="-128"/>
            </a:endParaRPr>
          </a:p>
          <a:p>
            <a:pPr>
              <a:spcBef>
                <a:spcPct val="50000"/>
              </a:spcBef>
              <a:tabLst>
                <a:tab pos="2247900" algn="l"/>
                <a:tab pos="3314700" algn="l"/>
                <a:tab pos="3403600" algn="l"/>
                <a:tab pos="4838700" algn="l"/>
                <a:tab pos="6819900" algn="l"/>
              </a:tabLst>
            </a:pPr>
            <a:r>
              <a:rPr lang="en-US" dirty="0">
                <a:latin typeface="Calibri" panose="020F0502020204030204" pitchFamily="34" charset="0"/>
                <a:ea typeface="Arial Unicode MS" pitchFamily="34" charset="-128"/>
                <a:cs typeface="Arial Unicode MS" pitchFamily="34" charset="-128"/>
              </a:rPr>
              <a:t>	</a:t>
            </a:r>
            <a:r>
              <a:rPr lang="en-US" b="1" u="sng" dirty="0">
                <a:latin typeface="Calibri" panose="020F0502020204030204" pitchFamily="34" charset="0"/>
                <a:ea typeface="Arial Unicode MS" pitchFamily="34" charset="-128"/>
                <a:cs typeface="Arial Unicode MS" pitchFamily="34" charset="-128"/>
              </a:rPr>
              <a:t>Medium Conditions</a:t>
            </a:r>
            <a:r>
              <a:rPr lang="en-US" b="1" dirty="0">
                <a:latin typeface="Calibri" panose="020F0502020204030204" pitchFamily="34" charset="0"/>
                <a:ea typeface="Arial Unicode MS" pitchFamily="34" charset="-128"/>
                <a:cs typeface="Arial Unicode MS" pitchFamily="34" charset="-128"/>
              </a:rPr>
              <a:t>	</a:t>
            </a:r>
            <a:r>
              <a:rPr lang="en-US" b="1" u="sng" dirty="0">
                <a:latin typeface="Calibri" panose="020F0502020204030204" pitchFamily="34" charset="0"/>
                <a:ea typeface="Arial Unicode MS" pitchFamily="34" charset="-128"/>
                <a:cs typeface="Arial Unicode MS" pitchFamily="34" charset="-128"/>
              </a:rPr>
              <a:t>Results			  </a:t>
            </a:r>
          </a:p>
          <a:p>
            <a:pPr>
              <a:spcBef>
                <a:spcPct val="50000"/>
              </a:spcBef>
              <a:tabLst>
                <a:tab pos="2247900" algn="l"/>
                <a:tab pos="3314700" algn="l"/>
                <a:tab pos="3403600" algn="l"/>
                <a:tab pos="4838700" algn="l"/>
                <a:tab pos="6819900" algn="l"/>
              </a:tabLst>
            </a:pPr>
            <a:r>
              <a:rPr lang="en-US" b="1" u="sng" dirty="0">
                <a:latin typeface="Calibri" panose="020F0502020204030204" pitchFamily="34" charset="0"/>
                <a:ea typeface="Arial Unicode MS" pitchFamily="34" charset="-128"/>
                <a:cs typeface="Arial Unicode MS" pitchFamily="34" charset="-128"/>
              </a:rPr>
              <a:t>Genotype	Lactose	Glucose	 </a:t>
            </a:r>
            <a:r>
              <a:rPr lang="el-GR" b="1" u="sng" dirty="0">
                <a:latin typeface="Calibri" panose="020F0502020204030204" pitchFamily="34" charset="0"/>
              </a:rPr>
              <a:t>β</a:t>
            </a:r>
            <a:r>
              <a:rPr lang="en-US" b="1" u="sng" dirty="0">
                <a:latin typeface="Calibri" panose="020F0502020204030204" pitchFamily="34" charset="0"/>
              </a:rPr>
              <a:t>-</a:t>
            </a:r>
            <a:r>
              <a:rPr lang="en-US" b="1" u="sng" dirty="0" err="1">
                <a:latin typeface="Calibri" panose="020F0502020204030204" pitchFamily="34" charset="0"/>
              </a:rPr>
              <a:t>galactosidase</a:t>
            </a:r>
            <a:r>
              <a:rPr lang="en-US" b="1" u="sng" dirty="0">
                <a:latin typeface="Calibri" panose="020F0502020204030204" pitchFamily="34" charset="0"/>
              </a:rPr>
              <a:t> 	Green colonies</a:t>
            </a:r>
          </a:p>
          <a:p>
            <a:pPr>
              <a:spcBef>
                <a:spcPct val="50000"/>
              </a:spcBef>
              <a:tabLst>
                <a:tab pos="2247900" algn="l"/>
                <a:tab pos="3314700" algn="l"/>
                <a:tab pos="3403600" algn="l"/>
                <a:tab pos="4838700" algn="l"/>
                <a:tab pos="6819900" algn="l"/>
              </a:tabLst>
            </a:pPr>
            <a:r>
              <a:rPr lang="en-US" i="1" dirty="0">
                <a:latin typeface="Calibri" panose="020F0502020204030204" pitchFamily="34" charset="0"/>
              </a:rPr>
              <a:t>I</a:t>
            </a:r>
            <a:r>
              <a:rPr lang="en-US" i="1" baseline="30000" dirty="0">
                <a:latin typeface="Calibri" panose="020F0502020204030204" pitchFamily="34" charset="0"/>
              </a:rPr>
              <a:t>+</a:t>
            </a:r>
            <a:r>
              <a:rPr lang="en-US" i="1" dirty="0">
                <a:latin typeface="Calibri" panose="020F0502020204030204" pitchFamily="34" charset="0"/>
              </a:rPr>
              <a:t>O</a:t>
            </a:r>
            <a:r>
              <a:rPr lang="en-US" i="1" baseline="30000" dirty="0">
                <a:latin typeface="Calibri" panose="020F0502020204030204" pitchFamily="34" charset="0"/>
              </a:rPr>
              <a:t>+</a:t>
            </a:r>
            <a:r>
              <a:rPr lang="en-US" i="1" dirty="0">
                <a:latin typeface="Calibri" panose="020F0502020204030204" pitchFamily="34" charset="0"/>
              </a:rPr>
              <a:t>Z</a:t>
            </a:r>
            <a:r>
              <a:rPr lang="en-US" i="1" baseline="30000" dirty="0">
                <a:latin typeface="Calibri" panose="020F0502020204030204" pitchFamily="34" charset="0"/>
              </a:rPr>
              <a:t>+ </a:t>
            </a:r>
            <a:r>
              <a:rPr lang="en-US" i="1" dirty="0">
                <a:latin typeface="Calibri" panose="020F0502020204030204" pitchFamily="34" charset="0"/>
              </a:rPr>
              <a:t>/ </a:t>
            </a:r>
            <a:r>
              <a:rPr lang="en-US" i="1" dirty="0" err="1">
                <a:latin typeface="Calibri" panose="020F0502020204030204" pitchFamily="34" charset="0"/>
              </a:rPr>
              <a:t>pI</a:t>
            </a:r>
            <a:r>
              <a:rPr lang="en-US" i="1" baseline="30000" dirty="0" err="1">
                <a:latin typeface="Calibri" panose="020F0502020204030204" pitchFamily="34" charset="0"/>
              </a:rPr>
              <a:t>+</a:t>
            </a:r>
            <a:r>
              <a:rPr lang="en-US" i="1" dirty="0" err="1">
                <a:latin typeface="Calibri" panose="020F0502020204030204" pitchFamily="34" charset="0"/>
              </a:rPr>
              <a:t>O</a:t>
            </a:r>
            <a:r>
              <a:rPr lang="en-US" i="1" baseline="30000" dirty="0" err="1">
                <a:latin typeface="Calibri" panose="020F0502020204030204" pitchFamily="34" charset="0"/>
              </a:rPr>
              <a:t>+</a:t>
            </a:r>
            <a:r>
              <a:rPr lang="en-US" i="1" dirty="0" err="1">
                <a:latin typeface="Calibri" panose="020F0502020204030204" pitchFamily="34" charset="0"/>
              </a:rPr>
              <a:t>GFP</a:t>
            </a:r>
            <a:r>
              <a:rPr lang="en-US" i="1" dirty="0">
                <a:latin typeface="Calibri" panose="020F0502020204030204" pitchFamily="34" charset="0"/>
              </a:rPr>
              <a:t>	-	+	…	…</a:t>
            </a:r>
          </a:p>
          <a:p>
            <a:pPr>
              <a:spcBef>
                <a:spcPct val="50000"/>
              </a:spcBef>
              <a:tabLst>
                <a:tab pos="2247900" algn="l"/>
                <a:tab pos="3314700" algn="l"/>
                <a:tab pos="3403600" algn="l"/>
                <a:tab pos="4838700" algn="l"/>
                <a:tab pos="6819900" algn="l"/>
              </a:tabLst>
            </a:pPr>
            <a:r>
              <a:rPr lang="en-US" i="1" dirty="0">
                <a:latin typeface="Calibri" panose="020F0502020204030204" pitchFamily="34" charset="0"/>
              </a:rPr>
              <a:t>	+	+	…	…</a:t>
            </a:r>
          </a:p>
          <a:p>
            <a:pPr>
              <a:spcBef>
                <a:spcPct val="50000"/>
              </a:spcBef>
              <a:tabLst>
                <a:tab pos="2247900" algn="l"/>
                <a:tab pos="3314700" algn="l"/>
                <a:tab pos="3403600" algn="l"/>
                <a:tab pos="4838700" algn="l"/>
                <a:tab pos="6819900" algn="l"/>
              </a:tabLst>
            </a:pPr>
            <a:r>
              <a:rPr lang="en-US" i="1" dirty="0">
                <a:latin typeface="Calibri" panose="020F0502020204030204" pitchFamily="34" charset="0"/>
              </a:rPr>
              <a:t>	+	-		…	…</a:t>
            </a:r>
          </a:p>
          <a:p>
            <a:pPr>
              <a:spcBef>
                <a:spcPct val="50000"/>
              </a:spcBef>
              <a:tabLst>
                <a:tab pos="2247900" algn="l"/>
                <a:tab pos="3314700" algn="l"/>
                <a:tab pos="3403600" algn="l"/>
                <a:tab pos="4838700" algn="l"/>
                <a:tab pos="6819900" algn="l"/>
              </a:tabLst>
            </a:pPr>
            <a:r>
              <a:rPr lang="en-US" i="1" dirty="0">
                <a:latin typeface="Calibri" panose="020F0502020204030204" pitchFamily="34" charset="0"/>
              </a:rPr>
              <a:t>I</a:t>
            </a:r>
            <a:r>
              <a:rPr lang="en-US" i="1" baseline="30000" dirty="0">
                <a:latin typeface="Calibri" panose="020F0502020204030204" pitchFamily="34" charset="0"/>
              </a:rPr>
              <a:t>+</a:t>
            </a:r>
            <a:r>
              <a:rPr lang="en-US" i="1" dirty="0">
                <a:latin typeface="Calibri" panose="020F0502020204030204" pitchFamily="34" charset="0"/>
              </a:rPr>
              <a:t>O</a:t>
            </a:r>
            <a:r>
              <a:rPr lang="en-US" i="1" baseline="30000" dirty="0">
                <a:latin typeface="Calibri" panose="020F0502020204030204" pitchFamily="34" charset="0"/>
              </a:rPr>
              <a:t>+</a:t>
            </a:r>
            <a:r>
              <a:rPr lang="en-US" i="1" dirty="0">
                <a:latin typeface="Calibri" panose="020F0502020204030204" pitchFamily="34" charset="0"/>
              </a:rPr>
              <a:t>Z</a:t>
            </a:r>
            <a:r>
              <a:rPr lang="en-US" i="1" baseline="30000" dirty="0">
                <a:latin typeface="Calibri" panose="020F0502020204030204" pitchFamily="34" charset="0"/>
              </a:rPr>
              <a:t>- </a:t>
            </a:r>
            <a:r>
              <a:rPr lang="en-US" i="1" dirty="0">
                <a:latin typeface="Calibri" panose="020F0502020204030204" pitchFamily="34" charset="0"/>
              </a:rPr>
              <a:t>/ </a:t>
            </a:r>
            <a:r>
              <a:rPr lang="en-US" i="1" dirty="0" err="1">
                <a:latin typeface="Calibri" panose="020F0502020204030204" pitchFamily="34" charset="0"/>
              </a:rPr>
              <a:t>pI</a:t>
            </a:r>
            <a:r>
              <a:rPr lang="en-US" i="1" baseline="30000" dirty="0" err="1">
                <a:latin typeface="Calibri" panose="020F0502020204030204" pitchFamily="34" charset="0"/>
              </a:rPr>
              <a:t>+</a:t>
            </a:r>
            <a:r>
              <a:rPr lang="en-US" i="1" dirty="0" err="1">
                <a:latin typeface="Calibri" panose="020F0502020204030204" pitchFamily="34" charset="0"/>
              </a:rPr>
              <a:t>O</a:t>
            </a:r>
            <a:r>
              <a:rPr lang="en-US" i="1" baseline="30000" dirty="0" err="1">
                <a:latin typeface="Calibri" panose="020F0502020204030204" pitchFamily="34" charset="0"/>
              </a:rPr>
              <a:t>c</a:t>
            </a:r>
            <a:r>
              <a:rPr lang="en-US" i="1" dirty="0" err="1">
                <a:latin typeface="Calibri" panose="020F0502020204030204" pitchFamily="34" charset="0"/>
              </a:rPr>
              <a:t>GFP</a:t>
            </a:r>
            <a:r>
              <a:rPr lang="en-US" i="1" dirty="0">
                <a:latin typeface="Calibri" panose="020F0502020204030204" pitchFamily="34" charset="0"/>
              </a:rPr>
              <a:t>	+	-		…	…	</a:t>
            </a:r>
            <a:endParaRPr lang="en-US" i="1" dirty="0">
              <a:latin typeface="Calibri" panose="020F0502020204030204" pitchFamily="34" charset="0"/>
              <a:ea typeface="Arial Unicode MS" pitchFamily="34" charset="-128"/>
              <a:cs typeface="Arial Unicode MS" pitchFamily="34" charset="-128"/>
            </a:endParaRPr>
          </a:p>
          <a:p>
            <a:pPr>
              <a:spcBef>
                <a:spcPct val="50000"/>
              </a:spcBef>
              <a:tabLst>
                <a:tab pos="2247900" algn="l"/>
                <a:tab pos="3314700" algn="l"/>
                <a:tab pos="3403600" algn="l"/>
                <a:tab pos="4838700" algn="l"/>
                <a:tab pos="6819900" algn="l"/>
              </a:tabLst>
            </a:pPr>
            <a:r>
              <a:rPr lang="en-US" i="1" dirty="0">
                <a:latin typeface="Calibri" panose="020F0502020204030204" pitchFamily="34" charset="0"/>
              </a:rPr>
              <a:t>I</a:t>
            </a:r>
            <a:r>
              <a:rPr lang="en-US" i="1" baseline="30000" dirty="0">
                <a:latin typeface="Calibri" panose="020F0502020204030204" pitchFamily="34" charset="0"/>
              </a:rPr>
              <a:t>+</a:t>
            </a:r>
            <a:r>
              <a:rPr lang="en-US" i="1" dirty="0">
                <a:latin typeface="Calibri" panose="020F0502020204030204" pitchFamily="34" charset="0"/>
              </a:rPr>
              <a:t>O</a:t>
            </a:r>
            <a:r>
              <a:rPr lang="en-US" i="1" baseline="30000" dirty="0">
                <a:latin typeface="Calibri" panose="020F0502020204030204" pitchFamily="34" charset="0"/>
              </a:rPr>
              <a:t>+</a:t>
            </a:r>
            <a:r>
              <a:rPr lang="en-US" i="1" dirty="0">
                <a:latin typeface="Calibri" panose="020F0502020204030204" pitchFamily="34" charset="0"/>
              </a:rPr>
              <a:t>Z</a:t>
            </a:r>
            <a:r>
              <a:rPr lang="en-US" i="1" baseline="30000" dirty="0">
                <a:latin typeface="Calibri" panose="020F0502020204030204" pitchFamily="34" charset="0"/>
              </a:rPr>
              <a:t>+ </a:t>
            </a:r>
            <a:r>
              <a:rPr lang="en-US" i="1" dirty="0">
                <a:latin typeface="Calibri" panose="020F0502020204030204" pitchFamily="34" charset="0"/>
              </a:rPr>
              <a:t>/ </a:t>
            </a:r>
            <a:r>
              <a:rPr lang="en-US" i="1" dirty="0" err="1">
                <a:latin typeface="Calibri" panose="020F0502020204030204" pitchFamily="34" charset="0"/>
              </a:rPr>
              <a:t>pI</a:t>
            </a:r>
            <a:r>
              <a:rPr lang="en-US" i="1" baseline="30000" dirty="0" err="1">
                <a:latin typeface="Calibri" panose="020F0502020204030204" pitchFamily="34" charset="0"/>
              </a:rPr>
              <a:t>s</a:t>
            </a:r>
            <a:r>
              <a:rPr lang="en-US" i="1" dirty="0" err="1">
                <a:latin typeface="Calibri" panose="020F0502020204030204" pitchFamily="34" charset="0"/>
              </a:rPr>
              <a:t>O</a:t>
            </a:r>
            <a:r>
              <a:rPr lang="en-US" i="1" baseline="30000" dirty="0" err="1">
                <a:latin typeface="Calibri" panose="020F0502020204030204" pitchFamily="34" charset="0"/>
              </a:rPr>
              <a:t>c</a:t>
            </a:r>
            <a:r>
              <a:rPr lang="en-US" i="1" dirty="0" err="1">
                <a:latin typeface="Calibri" panose="020F0502020204030204" pitchFamily="34" charset="0"/>
              </a:rPr>
              <a:t>GFP</a:t>
            </a:r>
            <a:r>
              <a:rPr lang="en-US" i="1" dirty="0">
                <a:latin typeface="Calibri" panose="020F0502020204030204" pitchFamily="34" charset="0"/>
              </a:rPr>
              <a:t>	+	-		…	…</a:t>
            </a:r>
          </a:p>
          <a:p>
            <a:pPr>
              <a:spcBef>
                <a:spcPct val="50000"/>
              </a:spcBef>
              <a:tabLst>
                <a:tab pos="2247900" algn="l"/>
                <a:tab pos="3314700" algn="l"/>
                <a:tab pos="3403600" algn="l"/>
                <a:tab pos="4838700" algn="l"/>
                <a:tab pos="6819900" algn="l"/>
              </a:tabLst>
            </a:pPr>
            <a:r>
              <a:rPr lang="en-US" i="1" dirty="0" err="1">
                <a:latin typeface="Calibri" panose="020F0502020204030204" pitchFamily="34" charset="0"/>
              </a:rPr>
              <a:t>I</a:t>
            </a:r>
            <a:r>
              <a:rPr lang="en-US" i="1" baseline="30000" dirty="0" err="1">
                <a:latin typeface="Calibri" panose="020F0502020204030204" pitchFamily="34" charset="0"/>
              </a:rPr>
              <a:t>+</a:t>
            </a:r>
            <a:r>
              <a:rPr lang="en-US" i="1" dirty="0" err="1">
                <a:latin typeface="Calibri" panose="020F0502020204030204" pitchFamily="34" charset="0"/>
              </a:rPr>
              <a:t>O</a:t>
            </a:r>
            <a:r>
              <a:rPr lang="en-US" i="1" baseline="30000" dirty="0" err="1">
                <a:latin typeface="Calibri" panose="020F0502020204030204" pitchFamily="34" charset="0"/>
              </a:rPr>
              <a:t>c</a:t>
            </a:r>
            <a:r>
              <a:rPr lang="en-US" i="1" dirty="0" err="1">
                <a:latin typeface="Calibri" panose="020F0502020204030204" pitchFamily="34" charset="0"/>
              </a:rPr>
              <a:t>Z</a:t>
            </a:r>
            <a:r>
              <a:rPr lang="en-US" i="1" baseline="30000" dirty="0">
                <a:latin typeface="Calibri" panose="020F0502020204030204" pitchFamily="34" charset="0"/>
              </a:rPr>
              <a:t>+ </a:t>
            </a:r>
            <a:r>
              <a:rPr lang="en-US" i="1" dirty="0">
                <a:latin typeface="Calibri" panose="020F0502020204030204" pitchFamily="34" charset="0"/>
              </a:rPr>
              <a:t>/ </a:t>
            </a:r>
            <a:r>
              <a:rPr lang="en-US" i="1" dirty="0" err="1">
                <a:latin typeface="Calibri" panose="020F0502020204030204" pitchFamily="34" charset="0"/>
              </a:rPr>
              <a:t>pI</a:t>
            </a:r>
            <a:r>
              <a:rPr lang="en-US" i="1" baseline="30000" dirty="0" err="1">
                <a:latin typeface="Calibri" panose="020F0502020204030204" pitchFamily="34" charset="0"/>
              </a:rPr>
              <a:t>s</a:t>
            </a:r>
            <a:r>
              <a:rPr lang="en-US" i="1" dirty="0" err="1">
                <a:latin typeface="Calibri" panose="020F0502020204030204" pitchFamily="34" charset="0"/>
              </a:rPr>
              <a:t>O</a:t>
            </a:r>
            <a:r>
              <a:rPr lang="en-US" i="1" baseline="30000" dirty="0" err="1">
                <a:latin typeface="Calibri" panose="020F0502020204030204" pitchFamily="34" charset="0"/>
              </a:rPr>
              <a:t>+</a:t>
            </a:r>
            <a:r>
              <a:rPr lang="en-US" i="1" dirty="0" err="1">
                <a:latin typeface="Calibri" panose="020F0502020204030204" pitchFamily="34" charset="0"/>
              </a:rPr>
              <a:t>GFP</a:t>
            </a:r>
            <a:r>
              <a:rPr lang="en-US" i="1" dirty="0">
                <a:latin typeface="Calibri" panose="020F0502020204030204" pitchFamily="34" charset="0"/>
              </a:rPr>
              <a:t>	+	-		…	…</a:t>
            </a:r>
            <a:endParaRPr lang="el-GR" dirty="0">
              <a:latin typeface="Calibri" panose="020F0502020204030204" pitchFamily="34" charset="0"/>
              <a:ea typeface="Arial Unicode MS" pitchFamily="34" charset="-128"/>
              <a:cs typeface="Arial Unicode MS" pitchFamily="34" charset="-128"/>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45523" y="258901"/>
            <a:ext cx="7820025" cy="3170099"/>
          </a:xfrm>
          <a:prstGeom prst="rect">
            <a:avLst/>
          </a:prstGeom>
          <a:noFill/>
          <a:ln w="9525">
            <a:noFill/>
            <a:miter lim="800000"/>
            <a:headEnd/>
            <a:tailEnd/>
          </a:ln>
        </p:spPr>
        <p:txBody>
          <a:bodyPr wrap="square">
            <a:spAutoFit/>
          </a:bodyPr>
          <a:lstStyle/>
          <a:p>
            <a:pPr>
              <a:spcBef>
                <a:spcPct val="50000"/>
              </a:spcBef>
            </a:pPr>
            <a:r>
              <a:rPr lang="en-US" sz="3200" b="1" dirty="0" err="1" smtClean="0">
                <a:solidFill>
                  <a:srgbClr val="FF6600"/>
                </a:solidFill>
                <a:latin typeface="Calibri" panose="020F0502020204030204" pitchFamily="34" charset="0"/>
              </a:rPr>
              <a:t>Antwoord</a:t>
            </a:r>
            <a:r>
              <a:rPr lang="en-US" sz="3200" b="1" dirty="0" smtClean="0">
                <a:solidFill>
                  <a:srgbClr val="FF6600"/>
                </a:solidFill>
                <a:latin typeface="Calibri" panose="020F0502020204030204" pitchFamily="34" charset="0"/>
              </a:rPr>
              <a:t> </a:t>
            </a:r>
            <a:r>
              <a:rPr lang="en-US" sz="3200" b="1" dirty="0" err="1" smtClean="0">
                <a:solidFill>
                  <a:srgbClr val="FF6600"/>
                </a:solidFill>
                <a:latin typeface="Calibri" panose="020F0502020204030204" pitchFamily="34" charset="0"/>
              </a:rPr>
              <a:t>Opdracht</a:t>
            </a:r>
            <a:r>
              <a:rPr lang="en-US" sz="3200" b="1" dirty="0" smtClean="0">
                <a:solidFill>
                  <a:srgbClr val="FF6600"/>
                </a:solidFill>
                <a:latin typeface="Calibri" panose="020F0502020204030204" pitchFamily="34" charset="0"/>
              </a:rPr>
              <a:t> 1</a:t>
            </a:r>
            <a:endParaRPr lang="en-US" sz="3200" b="1" dirty="0">
              <a:solidFill>
                <a:srgbClr val="FF6600"/>
              </a:solidFill>
              <a:latin typeface="Calibri" panose="020F0502020204030204" pitchFamily="34" charset="0"/>
            </a:endParaRPr>
          </a:p>
          <a:p>
            <a:pPr>
              <a:spcBef>
                <a:spcPct val="50000"/>
              </a:spcBef>
            </a:pPr>
            <a:r>
              <a:rPr lang="en-US" sz="2400" dirty="0">
                <a:latin typeface="Calibri" panose="020F0502020204030204" pitchFamily="34" charset="0"/>
              </a:rPr>
              <a:t>Assume that the structural genes of the </a:t>
            </a:r>
            <a:r>
              <a:rPr lang="en-US" sz="2400" i="1" dirty="0" err="1" smtClean="0">
                <a:latin typeface="Calibri" panose="020F0502020204030204" pitchFamily="34" charset="0"/>
              </a:rPr>
              <a:t>trp</a:t>
            </a:r>
            <a:r>
              <a:rPr lang="en-US" sz="2400" dirty="0" smtClean="0">
                <a:latin typeface="Calibri" panose="020F0502020204030204" pitchFamily="34" charset="0"/>
              </a:rPr>
              <a:t> </a:t>
            </a:r>
            <a:r>
              <a:rPr lang="en-US" sz="2400" dirty="0">
                <a:latin typeface="Calibri" panose="020F0502020204030204" pitchFamily="34" charset="0"/>
              </a:rPr>
              <a:t>operon have been fused, through recombinant DNA techniques, to the regulatory  apparatus of the </a:t>
            </a:r>
            <a:r>
              <a:rPr lang="en-US" sz="2400" i="1" dirty="0" smtClean="0">
                <a:latin typeface="Calibri" panose="020F0502020204030204" pitchFamily="34" charset="0"/>
              </a:rPr>
              <a:t>lac</a:t>
            </a:r>
            <a:r>
              <a:rPr lang="en-US" sz="2400" dirty="0" smtClean="0">
                <a:latin typeface="Calibri" panose="020F0502020204030204" pitchFamily="34" charset="0"/>
              </a:rPr>
              <a:t> </a:t>
            </a:r>
            <a:r>
              <a:rPr lang="en-US" sz="2400" dirty="0">
                <a:latin typeface="Calibri" panose="020F0502020204030204" pitchFamily="34" charset="0"/>
              </a:rPr>
              <a:t>operon. </a:t>
            </a:r>
          </a:p>
          <a:p>
            <a:pPr>
              <a:spcBef>
                <a:spcPct val="50000"/>
              </a:spcBef>
            </a:pPr>
            <a:r>
              <a:rPr lang="en-US" sz="2400" dirty="0">
                <a:latin typeface="Calibri" panose="020F0502020204030204" pitchFamily="34" charset="0"/>
              </a:rPr>
              <a:t>If </a:t>
            </a:r>
            <a:r>
              <a:rPr lang="en-US" sz="2400" dirty="0" smtClean="0">
                <a:latin typeface="Calibri" panose="020F0502020204030204" pitchFamily="34" charset="0"/>
              </a:rPr>
              <a:t>lactose </a:t>
            </a:r>
            <a:r>
              <a:rPr lang="en-US" sz="2400" dirty="0">
                <a:latin typeface="Calibri" panose="020F0502020204030204" pitchFamily="34" charset="0"/>
              </a:rPr>
              <a:t>is provided in a </a:t>
            </a:r>
            <a:r>
              <a:rPr lang="en-US" sz="2400" dirty="0" smtClean="0">
                <a:latin typeface="Calibri" panose="020F0502020204030204" pitchFamily="34" charset="0"/>
              </a:rPr>
              <a:t>rich medium </a:t>
            </a:r>
            <a:r>
              <a:rPr lang="en-US" sz="2400" dirty="0">
                <a:latin typeface="Calibri" panose="020F0502020204030204" pitchFamily="34" charset="0"/>
              </a:rPr>
              <a:t>to </a:t>
            </a:r>
            <a:r>
              <a:rPr lang="en-US" sz="2400" i="1" dirty="0">
                <a:latin typeface="Calibri" panose="020F0502020204030204" pitchFamily="34" charset="0"/>
              </a:rPr>
              <a:t>E. coli</a:t>
            </a:r>
            <a:r>
              <a:rPr lang="en-US" sz="2400" dirty="0">
                <a:latin typeface="Calibri" panose="020F0502020204030204" pitchFamily="34" charset="0"/>
              </a:rPr>
              <a:t> carrying this gene fusion, would you expect </a:t>
            </a:r>
            <a:r>
              <a:rPr lang="nl-NL" sz="2400" dirty="0" err="1" smtClean="0">
                <a:latin typeface="Calibri" panose="020F0502020204030204" pitchFamily="34" charset="0"/>
                <a:ea typeface="Arial Unicode MS" pitchFamily="34" charset="-128"/>
                <a:cs typeface="Arial Unicode MS" pitchFamily="34" charset="-128"/>
              </a:rPr>
              <a:t>tryptofane</a:t>
            </a:r>
            <a:r>
              <a:rPr lang="nl-NL" sz="2400" dirty="0" smtClean="0">
                <a:latin typeface="Calibri" panose="020F0502020204030204" pitchFamily="34" charset="0"/>
                <a:ea typeface="Arial Unicode MS" pitchFamily="34" charset="-128"/>
                <a:cs typeface="Arial Unicode MS" pitchFamily="34" charset="-128"/>
              </a:rPr>
              <a:t> </a:t>
            </a:r>
            <a:r>
              <a:rPr lang="en-US" sz="2400" dirty="0" smtClean="0">
                <a:latin typeface="Calibri" panose="020F0502020204030204" pitchFamily="34" charset="0"/>
                <a:ea typeface="Arial Unicode MS" pitchFamily="34" charset="-128"/>
                <a:cs typeface="Arial Unicode MS" pitchFamily="34" charset="-128"/>
              </a:rPr>
              <a:t>to </a:t>
            </a:r>
            <a:r>
              <a:rPr lang="en-US" sz="2400" dirty="0">
                <a:latin typeface="Calibri" panose="020F0502020204030204" pitchFamily="34" charset="0"/>
                <a:ea typeface="Arial Unicode MS" pitchFamily="34" charset="-128"/>
                <a:cs typeface="Arial Unicode MS" pitchFamily="34" charset="-128"/>
              </a:rPr>
              <a:t>be produced at induced levels? </a:t>
            </a:r>
            <a:r>
              <a:rPr lang="en-US" sz="2400" dirty="0" smtClean="0">
                <a:latin typeface="Calibri" panose="020F0502020204030204" pitchFamily="34" charset="0"/>
                <a:ea typeface="Arial Unicode MS" pitchFamily="34" charset="-128"/>
                <a:cs typeface="Arial Unicode MS" pitchFamily="34" charset="-128"/>
              </a:rPr>
              <a:t>Explain/make a drawing.</a:t>
            </a:r>
            <a:endParaRPr lang="el-GR" sz="2400" dirty="0">
              <a:latin typeface="Calibri" panose="020F0502020204030204" pitchFamily="34" charset="0"/>
              <a:ea typeface="Arial Unicode MS" pitchFamily="34" charset="-128"/>
              <a:cs typeface="Arial Unicode MS" pitchFamily="34" charset="-128"/>
            </a:endParaRPr>
          </a:p>
        </p:txBody>
      </p:sp>
      <p:grpSp>
        <p:nvGrpSpPr>
          <p:cNvPr id="8" name="Groep 7"/>
          <p:cNvGrpSpPr/>
          <p:nvPr/>
        </p:nvGrpSpPr>
        <p:grpSpPr>
          <a:xfrm>
            <a:off x="1634836" y="3967141"/>
            <a:ext cx="5361709" cy="1639117"/>
            <a:chOff x="1634836" y="3967141"/>
            <a:chExt cx="5361709" cy="1639117"/>
          </a:xfrm>
        </p:grpSpPr>
        <p:pic>
          <p:nvPicPr>
            <p:cNvPr id="4" name="Afbeelding 3"/>
            <p:cNvPicPr/>
            <p:nvPr/>
          </p:nvPicPr>
          <p:blipFill rotWithShape="1">
            <a:blip r:embed="rId2">
              <a:extLst>
                <a:ext uri="{28A0092B-C50C-407E-A947-70E740481C1C}">
                  <a14:useLocalDpi xmlns:a14="http://schemas.microsoft.com/office/drawing/2010/main" val="0"/>
                </a:ext>
              </a:extLst>
            </a:blip>
            <a:srcRect t="18017" b="28053"/>
            <a:stretch/>
          </p:blipFill>
          <p:spPr bwMode="auto">
            <a:xfrm>
              <a:off x="1634836" y="4336473"/>
              <a:ext cx="5361709" cy="1011382"/>
            </a:xfrm>
            <a:prstGeom prst="rect">
              <a:avLst/>
            </a:prstGeom>
            <a:solidFill>
              <a:schemeClr val="bg1"/>
            </a:solidFill>
          </p:spPr>
        </p:pic>
        <p:sp>
          <p:nvSpPr>
            <p:cNvPr id="6" name="Tekstvak 5"/>
            <p:cNvSpPr txBox="1"/>
            <p:nvPr/>
          </p:nvSpPr>
          <p:spPr>
            <a:xfrm>
              <a:off x="1838324" y="3967141"/>
              <a:ext cx="4234295" cy="369332"/>
            </a:xfrm>
            <a:prstGeom prst="rect">
              <a:avLst/>
            </a:prstGeom>
            <a:noFill/>
          </p:spPr>
          <p:txBody>
            <a:bodyPr wrap="square" rtlCol="0">
              <a:spAutoFit/>
            </a:bodyPr>
            <a:lstStyle/>
            <a:p>
              <a:r>
                <a:rPr lang="nl-NL" dirty="0" err="1" smtClean="0"/>
                <a:t>LacI</a:t>
              </a:r>
              <a:r>
                <a:rPr lang="nl-NL" dirty="0" smtClean="0"/>
                <a:t>               </a:t>
              </a:r>
              <a:r>
                <a:rPr lang="nl-NL" dirty="0" err="1" smtClean="0"/>
                <a:t>pLac</a:t>
              </a:r>
              <a:r>
                <a:rPr lang="nl-NL" dirty="0" smtClean="0"/>
                <a:t>           </a:t>
              </a:r>
              <a:r>
                <a:rPr lang="nl-NL" dirty="0" err="1" smtClean="0"/>
                <a:t>trp</a:t>
              </a:r>
              <a:r>
                <a:rPr lang="nl-NL" dirty="0" smtClean="0"/>
                <a:t>-genen</a:t>
              </a:r>
              <a:endParaRPr lang="nl-NL" dirty="0"/>
            </a:p>
          </p:txBody>
        </p:sp>
        <p:sp>
          <p:nvSpPr>
            <p:cNvPr id="7" name="Tekstvak 6"/>
            <p:cNvSpPr txBox="1"/>
            <p:nvPr/>
          </p:nvSpPr>
          <p:spPr>
            <a:xfrm>
              <a:off x="3380509" y="4959927"/>
              <a:ext cx="1149927" cy="646331"/>
            </a:xfrm>
            <a:prstGeom prst="rect">
              <a:avLst/>
            </a:prstGeom>
            <a:solidFill>
              <a:schemeClr val="bg1"/>
            </a:solidFill>
          </p:spPr>
          <p:txBody>
            <a:bodyPr wrap="square" rtlCol="0">
              <a:spAutoFit/>
            </a:bodyPr>
            <a:lstStyle/>
            <a:p>
              <a:r>
                <a:rPr lang="nl-NL" dirty="0" smtClean="0"/>
                <a:t>Lactose cofactor</a:t>
              </a:r>
              <a:endParaRPr lang="nl-NL" dirty="0"/>
            </a:p>
          </p:txBody>
        </p:sp>
      </p:grpSp>
    </p:spTree>
    <p:extLst>
      <p:ext uri="{BB962C8B-B14F-4D97-AF65-F5344CB8AC3E}">
        <p14:creationId xmlns:p14="http://schemas.microsoft.com/office/powerpoint/2010/main" val="73675781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382732" y="0"/>
            <a:ext cx="8186304" cy="6509474"/>
          </a:xfrm>
          <a:prstGeom prst="rect">
            <a:avLst/>
          </a:prstGeom>
          <a:noFill/>
          <a:ln w="9525">
            <a:noFill/>
            <a:miter lim="800000"/>
            <a:headEnd/>
            <a:tailEnd/>
          </a:ln>
        </p:spPr>
        <p:txBody>
          <a:bodyPr wrap="square">
            <a:spAutoFit/>
          </a:bodyPr>
          <a:lstStyle/>
          <a:p>
            <a:pPr algn="ctr">
              <a:spcBef>
                <a:spcPct val="50000"/>
              </a:spcBef>
            </a:pPr>
            <a:r>
              <a:rPr lang="en-US" sz="3600" b="1" dirty="0" err="1" smtClean="0">
                <a:solidFill>
                  <a:srgbClr val="FF6600"/>
                </a:solidFill>
                <a:latin typeface="Calibri" panose="020F0502020204030204" pitchFamily="34" charset="0"/>
              </a:rPr>
              <a:t>Antwoord</a:t>
            </a:r>
            <a:r>
              <a:rPr lang="en-US" sz="3600" b="1" dirty="0" smtClean="0">
                <a:solidFill>
                  <a:srgbClr val="FF6600"/>
                </a:solidFill>
                <a:latin typeface="Calibri" panose="020F0502020204030204" pitchFamily="34" charset="0"/>
              </a:rPr>
              <a:t> </a:t>
            </a:r>
            <a:r>
              <a:rPr lang="en-US" sz="3600" b="1" dirty="0" err="1" smtClean="0">
                <a:solidFill>
                  <a:srgbClr val="FF6600"/>
                </a:solidFill>
                <a:latin typeface="Calibri" panose="020F0502020204030204" pitchFamily="34" charset="0"/>
              </a:rPr>
              <a:t>Opdracht</a:t>
            </a:r>
            <a:r>
              <a:rPr lang="en-US" sz="3600" b="1" dirty="0" smtClean="0">
                <a:solidFill>
                  <a:srgbClr val="FF6600"/>
                </a:solidFill>
                <a:latin typeface="Calibri" panose="020F0502020204030204" pitchFamily="34" charset="0"/>
              </a:rPr>
              <a:t> 2</a:t>
            </a:r>
          </a:p>
          <a:p>
            <a:pPr>
              <a:spcBef>
                <a:spcPct val="50000"/>
              </a:spcBef>
            </a:pPr>
            <a:r>
              <a:rPr lang="en-US" dirty="0" smtClean="0">
                <a:latin typeface="Calibri" panose="020F0502020204030204" pitchFamily="34" charset="0"/>
              </a:rPr>
              <a:t>Milk products such as cheese and yogurts are dependent on the conversion </a:t>
            </a:r>
            <a:r>
              <a:rPr lang="en-US" dirty="0">
                <a:latin typeface="Calibri" panose="020F0502020204030204" pitchFamily="34" charset="0"/>
              </a:rPr>
              <a:t>of lactose to glucose and galactose, by </a:t>
            </a:r>
            <a:r>
              <a:rPr lang="en-US" dirty="0" smtClean="0">
                <a:latin typeface="Calibri" panose="020F0502020204030204" pitchFamily="34" charset="0"/>
              </a:rPr>
              <a:t>various anaerobic bacteria, including several </a:t>
            </a:r>
            <a:r>
              <a:rPr lang="en-US" i="1" dirty="0" smtClean="0">
                <a:latin typeface="Calibri" panose="020F0502020204030204" pitchFamily="34" charset="0"/>
              </a:rPr>
              <a:t>Lactobacillus </a:t>
            </a:r>
            <a:r>
              <a:rPr lang="en-US" dirty="0" smtClean="0">
                <a:latin typeface="Calibri" panose="020F0502020204030204" pitchFamily="34" charset="0"/>
              </a:rPr>
              <a:t>species, ultimately producing lactic acid. These conversions are dependent on both </a:t>
            </a:r>
            <a:r>
              <a:rPr lang="en-US" dirty="0" err="1" smtClean="0">
                <a:latin typeface="Calibri" panose="020F0502020204030204" pitchFamily="34" charset="0"/>
              </a:rPr>
              <a:t>permease</a:t>
            </a:r>
            <a:r>
              <a:rPr lang="en-US" dirty="0" smtClean="0">
                <a:latin typeface="Calibri" panose="020F0502020204030204" pitchFamily="34" charset="0"/>
              </a:rPr>
              <a:t> and </a:t>
            </a:r>
            <a:r>
              <a:rPr lang="el-GR" dirty="0" smtClean="0">
                <a:latin typeface="Calibri" panose="020F0502020204030204" pitchFamily="34" charset="0"/>
              </a:rPr>
              <a:t>β</a:t>
            </a:r>
            <a:r>
              <a:rPr lang="nl-NL" dirty="0" smtClean="0">
                <a:latin typeface="Calibri" panose="020F0502020204030204" pitchFamily="34" charset="0"/>
              </a:rPr>
              <a:t>-</a:t>
            </a:r>
            <a:r>
              <a:rPr lang="nl-NL" dirty="0" err="1" smtClean="0">
                <a:latin typeface="Calibri" panose="020F0502020204030204" pitchFamily="34" charset="0"/>
              </a:rPr>
              <a:t>galactosidase</a:t>
            </a:r>
            <a:r>
              <a:rPr lang="nl-NL" dirty="0" smtClean="0">
                <a:latin typeface="Calibri" panose="020F0502020204030204" pitchFamily="34" charset="0"/>
              </a:rPr>
              <a:t> as part of the </a:t>
            </a:r>
            <a:r>
              <a:rPr lang="nl-NL" dirty="0" err="1" smtClean="0">
                <a:latin typeface="Calibri" panose="020F0502020204030204" pitchFamily="34" charset="0"/>
              </a:rPr>
              <a:t>lac</a:t>
            </a:r>
            <a:r>
              <a:rPr lang="nl-NL" dirty="0" smtClean="0">
                <a:latin typeface="Calibri" panose="020F0502020204030204" pitchFamily="34" charset="0"/>
              </a:rPr>
              <a:t> </a:t>
            </a:r>
            <a:r>
              <a:rPr lang="nl-NL" dirty="0" err="1" smtClean="0">
                <a:latin typeface="Calibri" panose="020F0502020204030204" pitchFamily="34" charset="0"/>
              </a:rPr>
              <a:t>operon</a:t>
            </a:r>
            <a:r>
              <a:rPr lang="nl-NL" dirty="0" smtClean="0">
                <a:latin typeface="Calibri" panose="020F0502020204030204" pitchFamily="34" charset="0"/>
              </a:rPr>
              <a:t>. </a:t>
            </a:r>
          </a:p>
          <a:p>
            <a:pPr>
              <a:spcBef>
                <a:spcPct val="50000"/>
              </a:spcBef>
            </a:pPr>
            <a:r>
              <a:rPr lang="nl-NL" dirty="0" err="1" smtClean="0">
                <a:latin typeface="Calibri" panose="020F0502020204030204" pitchFamily="34" charset="0"/>
              </a:rPr>
              <a:t>After</a:t>
            </a:r>
            <a:r>
              <a:rPr lang="nl-NL" dirty="0" smtClean="0">
                <a:latin typeface="Calibri" panose="020F0502020204030204" pitchFamily="34" charset="0"/>
              </a:rPr>
              <a:t> </a:t>
            </a:r>
            <a:r>
              <a:rPr lang="nl-NL" dirty="0" err="1" smtClean="0">
                <a:latin typeface="Calibri" panose="020F0502020204030204" pitchFamily="34" charset="0"/>
              </a:rPr>
              <a:t>selection</a:t>
            </a:r>
            <a:r>
              <a:rPr lang="nl-NL" dirty="0" smtClean="0">
                <a:latin typeface="Calibri" panose="020F0502020204030204" pitchFamily="34" charset="0"/>
              </a:rPr>
              <a:t> </a:t>
            </a:r>
            <a:r>
              <a:rPr lang="nl-NL" dirty="0" err="1" smtClean="0">
                <a:latin typeface="Calibri" panose="020F0502020204030204" pitchFamily="34" charset="0"/>
              </a:rPr>
              <a:t>for</a:t>
            </a:r>
            <a:r>
              <a:rPr lang="nl-NL" dirty="0" smtClean="0">
                <a:latin typeface="Calibri" panose="020F0502020204030204" pitchFamily="34" charset="0"/>
              </a:rPr>
              <a:t> </a:t>
            </a:r>
            <a:r>
              <a:rPr lang="nl-NL" dirty="0" err="1" smtClean="0">
                <a:latin typeface="Calibri" panose="020F0502020204030204" pitchFamily="34" charset="0"/>
              </a:rPr>
              <a:t>rapid</a:t>
            </a:r>
            <a:r>
              <a:rPr lang="nl-NL" dirty="0" smtClean="0">
                <a:latin typeface="Calibri" panose="020F0502020204030204" pitchFamily="34" charset="0"/>
              </a:rPr>
              <a:t> </a:t>
            </a:r>
            <a:r>
              <a:rPr lang="nl-NL" dirty="0" err="1" smtClean="0">
                <a:latin typeface="Calibri" panose="020F0502020204030204" pitchFamily="34" charset="0"/>
              </a:rPr>
              <a:t>fermentation</a:t>
            </a:r>
            <a:r>
              <a:rPr lang="nl-NL" dirty="0" smtClean="0">
                <a:latin typeface="Calibri" panose="020F0502020204030204" pitchFamily="34" charset="0"/>
              </a:rPr>
              <a:t> </a:t>
            </a:r>
            <a:r>
              <a:rPr lang="nl-NL" dirty="0" err="1" smtClean="0">
                <a:latin typeface="Calibri" panose="020F0502020204030204" pitchFamily="34" charset="0"/>
              </a:rPr>
              <a:t>for</a:t>
            </a:r>
            <a:r>
              <a:rPr lang="nl-NL" dirty="0" smtClean="0">
                <a:latin typeface="Calibri" panose="020F0502020204030204" pitchFamily="34" charset="0"/>
              </a:rPr>
              <a:t> the </a:t>
            </a:r>
            <a:r>
              <a:rPr lang="nl-NL" dirty="0" err="1" smtClean="0">
                <a:latin typeface="Calibri" panose="020F0502020204030204" pitchFamily="34" charset="0"/>
              </a:rPr>
              <a:t>production</a:t>
            </a:r>
            <a:r>
              <a:rPr lang="nl-NL" dirty="0" smtClean="0">
                <a:latin typeface="Calibri" panose="020F0502020204030204" pitchFamily="34" charset="0"/>
              </a:rPr>
              <a:t> of </a:t>
            </a:r>
            <a:r>
              <a:rPr lang="nl-NL" dirty="0" err="1" smtClean="0">
                <a:latin typeface="Calibri" panose="020F0502020204030204" pitchFamily="34" charset="0"/>
              </a:rPr>
              <a:t>yogurt</a:t>
            </a:r>
            <a:r>
              <a:rPr lang="nl-NL" dirty="0" smtClean="0">
                <a:latin typeface="Calibri" panose="020F0502020204030204" pitchFamily="34" charset="0"/>
              </a:rPr>
              <a:t>, </a:t>
            </a:r>
            <a:r>
              <a:rPr lang="nl-NL" dirty="0" err="1" smtClean="0">
                <a:latin typeface="Calibri" panose="020F0502020204030204" pitchFamily="34" charset="0"/>
              </a:rPr>
              <a:t>one</a:t>
            </a:r>
            <a:r>
              <a:rPr lang="nl-NL" dirty="0" smtClean="0">
                <a:latin typeface="Calibri" panose="020F0502020204030204" pitchFamily="34" charset="0"/>
              </a:rPr>
              <a:t> </a:t>
            </a:r>
            <a:r>
              <a:rPr lang="nl-NL" i="1" dirty="0" err="1" smtClean="0">
                <a:latin typeface="Calibri" panose="020F0502020204030204" pitchFamily="34" charset="0"/>
              </a:rPr>
              <a:t>Lactobacillus</a:t>
            </a:r>
            <a:r>
              <a:rPr lang="nl-NL" dirty="0" smtClean="0">
                <a:latin typeface="Calibri" panose="020F0502020204030204" pitchFamily="34" charset="0"/>
              </a:rPr>
              <a:t> subspecies lost </a:t>
            </a:r>
            <a:r>
              <a:rPr lang="nl-NL" dirty="0" err="1" smtClean="0">
                <a:latin typeface="Calibri" panose="020F0502020204030204" pitchFamily="34" charset="0"/>
              </a:rPr>
              <a:t>its</a:t>
            </a:r>
            <a:r>
              <a:rPr lang="nl-NL" dirty="0" smtClean="0">
                <a:latin typeface="Calibri" panose="020F0502020204030204" pitchFamily="34" charset="0"/>
              </a:rPr>
              <a:t> </a:t>
            </a:r>
            <a:r>
              <a:rPr lang="nl-NL" dirty="0" err="1" smtClean="0">
                <a:latin typeface="Calibri" panose="020F0502020204030204" pitchFamily="34" charset="0"/>
              </a:rPr>
              <a:t>ability</a:t>
            </a:r>
            <a:r>
              <a:rPr lang="nl-NL" dirty="0" smtClean="0">
                <a:latin typeface="Calibri" panose="020F0502020204030204" pitchFamily="34" charset="0"/>
              </a:rPr>
              <a:t> </a:t>
            </a:r>
            <a:r>
              <a:rPr lang="nl-NL" dirty="0" err="1" smtClean="0">
                <a:latin typeface="Calibri" panose="020F0502020204030204" pitchFamily="34" charset="0"/>
              </a:rPr>
              <a:t>to</a:t>
            </a:r>
            <a:r>
              <a:rPr lang="nl-NL" dirty="0" smtClean="0">
                <a:latin typeface="Calibri" panose="020F0502020204030204" pitchFamily="34" charset="0"/>
              </a:rPr>
              <a:t> </a:t>
            </a:r>
            <a:r>
              <a:rPr lang="nl-NL" dirty="0" err="1" smtClean="0">
                <a:latin typeface="Calibri" panose="020F0502020204030204" pitchFamily="34" charset="0"/>
              </a:rPr>
              <a:t>regulate</a:t>
            </a:r>
            <a:r>
              <a:rPr lang="nl-NL" dirty="0" smtClean="0">
                <a:latin typeface="Calibri" panose="020F0502020204030204" pitchFamily="34" charset="0"/>
              </a:rPr>
              <a:t> </a:t>
            </a:r>
            <a:r>
              <a:rPr lang="nl-NL" i="1" dirty="0" err="1" smtClean="0">
                <a:latin typeface="Calibri" panose="020F0502020204030204" pitchFamily="34" charset="0"/>
              </a:rPr>
              <a:t>lac</a:t>
            </a:r>
            <a:r>
              <a:rPr lang="nl-NL" dirty="0" smtClean="0">
                <a:latin typeface="Calibri" panose="020F0502020204030204" pitchFamily="34" charset="0"/>
              </a:rPr>
              <a:t> </a:t>
            </a:r>
            <a:r>
              <a:rPr lang="nl-NL" dirty="0" err="1" smtClean="0">
                <a:latin typeface="Calibri" panose="020F0502020204030204" pitchFamily="34" charset="0"/>
              </a:rPr>
              <a:t>operon</a:t>
            </a:r>
            <a:r>
              <a:rPr lang="nl-NL" dirty="0" smtClean="0">
                <a:latin typeface="Calibri" panose="020F0502020204030204" pitchFamily="34" charset="0"/>
              </a:rPr>
              <a:t> </a:t>
            </a:r>
            <a:r>
              <a:rPr lang="nl-NL" dirty="0" err="1" smtClean="0">
                <a:latin typeface="Calibri" panose="020F0502020204030204" pitchFamily="34" charset="0"/>
              </a:rPr>
              <a:t>expression</a:t>
            </a:r>
            <a:r>
              <a:rPr lang="nl-NL" dirty="0">
                <a:latin typeface="Calibri" panose="020F0502020204030204" pitchFamily="34" charset="0"/>
              </a:rPr>
              <a:t> </a:t>
            </a:r>
            <a:r>
              <a:rPr lang="nl-NL" dirty="0" smtClean="0">
                <a:latin typeface="Calibri" panose="020F0502020204030204" pitchFamily="34" charset="0"/>
              </a:rPr>
              <a:t>(</a:t>
            </a:r>
            <a:r>
              <a:rPr lang="nl-NL" dirty="0" err="1" smtClean="0">
                <a:latin typeface="Calibri" panose="020F0502020204030204" pitchFamily="34" charset="0"/>
              </a:rPr>
              <a:t>Lapierre</a:t>
            </a:r>
            <a:r>
              <a:rPr lang="nl-NL" dirty="0" smtClean="0">
                <a:latin typeface="Calibri" panose="020F0502020204030204" pitchFamily="34" charset="0"/>
              </a:rPr>
              <a:t>, L., et al. 2002. J. </a:t>
            </a:r>
            <a:r>
              <a:rPr lang="nl-NL" dirty="0" err="1" smtClean="0">
                <a:latin typeface="Calibri" panose="020F0502020204030204" pitchFamily="34" charset="0"/>
              </a:rPr>
              <a:t>Bacteriol</a:t>
            </a:r>
            <a:r>
              <a:rPr lang="nl-NL" dirty="0" smtClean="0">
                <a:latin typeface="Calibri" panose="020F0502020204030204" pitchFamily="34" charset="0"/>
              </a:rPr>
              <a:t>. 184: 928-935). </a:t>
            </a:r>
          </a:p>
          <a:p>
            <a:pPr>
              <a:spcBef>
                <a:spcPct val="50000"/>
              </a:spcBef>
            </a:pPr>
            <a:endParaRPr lang="nl-NL" dirty="0" smtClean="0">
              <a:latin typeface="Calibri" panose="020F0502020204030204" pitchFamily="34" charset="0"/>
            </a:endParaRPr>
          </a:p>
          <a:p>
            <a:pPr>
              <a:spcBef>
                <a:spcPct val="50000"/>
              </a:spcBef>
              <a:tabLst>
                <a:tab pos="361950" algn="l"/>
              </a:tabLst>
            </a:pPr>
            <a:r>
              <a:rPr lang="nl-NL" sz="2000" dirty="0" smtClean="0">
                <a:latin typeface="Calibri" panose="020F0502020204030204" pitchFamily="34" charset="0"/>
              </a:rPr>
              <a:t>a) 	</a:t>
            </a:r>
            <a:r>
              <a:rPr lang="nl-NL" sz="2000" dirty="0" err="1" smtClean="0">
                <a:latin typeface="Calibri" panose="020F0502020204030204" pitchFamily="34" charset="0"/>
              </a:rPr>
              <a:t>Would</a:t>
            </a:r>
            <a:r>
              <a:rPr lang="nl-NL" sz="2000" dirty="0" smtClean="0">
                <a:latin typeface="Calibri" panose="020F0502020204030204" pitchFamily="34" charset="0"/>
              </a:rPr>
              <a:t> </a:t>
            </a:r>
            <a:r>
              <a:rPr lang="nl-NL" sz="2000" dirty="0" err="1" smtClean="0">
                <a:latin typeface="Calibri" panose="020F0502020204030204" pitchFamily="34" charset="0"/>
              </a:rPr>
              <a:t>you</a:t>
            </a:r>
            <a:r>
              <a:rPr lang="nl-NL" sz="2000" dirty="0" smtClean="0">
                <a:latin typeface="Calibri" panose="020F0502020204030204" pitchFamily="34" charset="0"/>
              </a:rPr>
              <a:t> </a:t>
            </a:r>
            <a:r>
              <a:rPr lang="nl-NL" sz="2000" dirty="0" err="1" smtClean="0">
                <a:latin typeface="Calibri" panose="020F0502020204030204" pitchFamily="34" charset="0"/>
              </a:rPr>
              <a:t>consider</a:t>
            </a:r>
            <a:r>
              <a:rPr lang="nl-NL" sz="2000" dirty="0" smtClean="0">
                <a:latin typeface="Calibri" panose="020F0502020204030204" pitchFamily="34" charset="0"/>
              </a:rPr>
              <a:t> </a:t>
            </a:r>
            <a:r>
              <a:rPr lang="nl-NL" sz="2000" dirty="0" err="1" smtClean="0">
                <a:latin typeface="Calibri" panose="020F0502020204030204" pitchFamily="34" charset="0"/>
              </a:rPr>
              <a:t>it</a:t>
            </a:r>
            <a:r>
              <a:rPr lang="nl-NL" sz="2000" dirty="0" smtClean="0">
                <a:latin typeface="Calibri" panose="020F0502020204030204" pitchFamily="34" charset="0"/>
              </a:rPr>
              <a:t> </a:t>
            </a:r>
            <a:r>
              <a:rPr lang="nl-NL" sz="2000" dirty="0" err="1" smtClean="0">
                <a:latin typeface="Calibri" panose="020F0502020204030204" pitchFamily="34" charset="0"/>
              </a:rPr>
              <a:t>likely</a:t>
            </a:r>
            <a:r>
              <a:rPr lang="nl-NL" sz="2000" dirty="0" smtClean="0">
                <a:latin typeface="Calibri" panose="020F0502020204030204" pitchFamily="34" charset="0"/>
              </a:rPr>
              <a:t> </a:t>
            </a:r>
            <a:r>
              <a:rPr lang="nl-NL" sz="2000" dirty="0" err="1" smtClean="0">
                <a:latin typeface="Calibri" panose="020F0502020204030204" pitchFamily="34" charset="0"/>
              </a:rPr>
              <a:t>that</a:t>
            </a:r>
            <a:r>
              <a:rPr lang="nl-NL" sz="2000" dirty="0" smtClean="0">
                <a:latin typeface="Calibri" panose="020F0502020204030204" pitchFamily="34" charset="0"/>
              </a:rPr>
              <a:t> in </a:t>
            </a:r>
            <a:r>
              <a:rPr lang="nl-NL" sz="2000" dirty="0" err="1" smtClean="0">
                <a:latin typeface="Calibri" panose="020F0502020204030204" pitchFamily="34" charset="0"/>
              </a:rPr>
              <a:t>this</a:t>
            </a:r>
            <a:r>
              <a:rPr lang="nl-NL" sz="2000" dirty="0" smtClean="0">
                <a:latin typeface="Calibri" panose="020F0502020204030204" pitchFamily="34" charset="0"/>
              </a:rPr>
              <a:t> subspecies the </a:t>
            </a:r>
            <a:r>
              <a:rPr lang="nl-NL" sz="2000" dirty="0" err="1" smtClean="0">
                <a:latin typeface="Calibri" panose="020F0502020204030204" pitchFamily="34" charset="0"/>
              </a:rPr>
              <a:t>lac</a:t>
            </a:r>
            <a:r>
              <a:rPr lang="nl-NL" sz="2000" dirty="0" smtClean="0">
                <a:latin typeface="Calibri" panose="020F0502020204030204" pitchFamily="34" charset="0"/>
              </a:rPr>
              <a:t> </a:t>
            </a:r>
            <a:r>
              <a:rPr lang="nl-NL" sz="2000" dirty="0" err="1" smtClean="0">
                <a:latin typeface="Calibri" panose="020F0502020204030204" pitchFamily="34" charset="0"/>
              </a:rPr>
              <a:t>operon</a:t>
            </a:r>
            <a:r>
              <a:rPr lang="nl-NL" sz="2000" dirty="0" smtClean="0">
                <a:latin typeface="Calibri" panose="020F0502020204030204" pitchFamily="34" charset="0"/>
              </a:rPr>
              <a:t> is 	‘on’ or ‘off’? </a:t>
            </a:r>
          </a:p>
          <a:p>
            <a:pPr marL="457200" indent="-457200">
              <a:spcBef>
                <a:spcPct val="50000"/>
              </a:spcBef>
              <a:buAutoNum type="alphaLcParenR" startAt="2"/>
              <a:tabLst>
                <a:tab pos="361950" algn="l"/>
              </a:tabLst>
            </a:pPr>
            <a:r>
              <a:rPr lang="nl-NL" sz="2000" dirty="0" err="1" smtClean="0">
                <a:latin typeface="Calibri" panose="020F0502020204030204" pitchFamily="34" charset="0"/>
              </a:rPr>
              <a:t>What</a:t>
            </a:r>
            <a:r>
              <a:rPr lang="nl-NL" sz="2000" dirty="0" smtClean="0">
                <a:latin typeface="Calibri" panose="020F0502020204030204" pitchFamily="34" charset="0"/>
              </a:rPr>
              <a:t> </a:t>
            </a:r>
            <a:r>
              <a:rPr lang="nl-NL" sz="2000" dirty="0" err="1" smtClean="0">
                <a:latin typeface="Calibri" panose="020F0502020204030204" pitchFamily="34" charset="0"/>
              </a:rPr>
              <a:t>genetic</a:t>
            </a:r>
            <a:r>
              <a:rPr lang="nl-NL" sz="2000" dirty="0" smtClean="0">
                <a:latin typeface="Calibri" panose="020F0502020204030204" pitchFamily="34" charset="0"/>
              </a:rPr>
              <a:t> events </a:t>
            </a:r>
            <a:r>
              <a:rPr lang="nl-NL" sz="2000" dirty="0" err="1" smtClean="0">
                <a:latin typeface="Calibri" panose="020F0502020204030204" pitchFamily="34" charset="0"/>
              </a:rPr>
              <a:t>would</a:t>
            </a:r>
            <a:r>
              <a:rPr lang="nl-NL" sz="2000" dirty="0" smtClean="0">
                <a:latin typeface="Calibri" panose="020F0502020204030204" pitchFamily="34" charset="0"/>
              </a:rPr>
              <a:t> </a:t>
            </a:r>
            <a:r>
              <a:rPr lang="nl-NL" sz="2000" dirty="0" err="1" smtClean="0">
                <a:latin typeface="Calibri" panose="020F0502020204030204" pitchFamily="34" charset="0"/>
              </a:rPr>
              <a:t>likely</a:t>
            </a:r>
            <a:r>
              <a:rPr lang="nl-NL" sz="2000" dirty="0" smtClean="0">
                <a:latin typeface="Calibri" panose="020F0502020204030204" pitchFamily="34" charset="0"/>
              </a:rPr>
              <a:t> </a:t>
            </a:r>
            <a:r>
              <a:rPr lang="nl-NL" sz="2000" dirty="0" err="1" smtClean="0">
                <a:latin typeface="Calibri" panose="020F0502020204030204" pitchFamily="34" charset="0"/>
              </a:rPr>
              <a:t>contribute</a:t>
            </a:r>
            <a:r>
              <a:rPr lang="nl-NL" sz="2000" dirty="0" smtClean="0">
                <a:latin typeface="Calibri" panose="020F0502020204030204" pitchFamily="34" charset="0"/>
              </a:rPr>
              <a:t> </a:t>
            </a:r>
            <a:r>
              <a:rPr lang="nl-NL" sz="2000" dirty="0" err="1" smtClean="0">
                <a:latin typeface="Calibri" panose="020F0502020204030204" pitchFamily="34" charset="0"/>
              </a:rPr>
              <a:t>to</a:t>
            </a:r>
            <a:r>
              <a:rPr lang="nl-NL" sz="2000" dirty="0" smtClean="0">
                <a:latin typeface="Calibri" panose="020F0502020204030204" pitchFamily="34" charset="0"/>
              </a:rPr>
              <a:t> the </a:t>
            </a:r>
            <a:r>
              <a:rPr lang="nl-NL" sz="2000" dirty="0" err="1" smtClean="0">
                <a:latin typeface="Calibri" panose="020F0502020204030204" pitchFamily="34" charset="0"/>
              </a:rPr>
              <a:t>loss</a:t>
            </a:r>
            <a:r>
              <a:rPr lang="nl-NL" sz="2000" dirty="0" smtClean="0">
                <a:latin typeface="Calibri" panose="020F0502020204030204" pitchFamily="34" charset="0"/>
              </a:rPr>
              <a:t> of </a:t>
            </a:r>
            <a:r>
              <a:rPr lang="nl-NL" sz="2000" dirty="0" err="1" smtClean="0">
                <a:latin typeface="Calibri" panose="020F0502020204030204" pitchFamily="34" charset="0"/>
              </a:rPr>
              <a:t>regulation</a:t>
            </a:r>
            <a:r>
              <a:rPr lang="nl-NL" sz="2000" dirty="0" smtClean="0">
                <a:latin typeface="Calibri" panose="020F0502020204030204" pitchFamily="34" charset="0"/>
              </a:rPr>
              <a:t> as </a:t>
            </a:r>
            <a:r>
              <a:rPr lang="nl-NL" sz="2000" dirty="0" err="1" smtClean="0">
                <a:latin typeface="Calibri" panose="020F0502020204030204" pitchFamily="34" charset="0"/>
              </a:rPr>
              <a:t>described</a:t>
            </a:r>
            <a:r>
              <a:rPr lang="nl-NL" sz="2000" dirty="0" smtClean="0">
                <a:latin typeface="Calibri" panose="020F0502020204030204" pitchFamily="34" charset="0"/>
              </a:rPr>
              <a:t> </a:t>
            </a:r>
            <a:r>
              <a:rPr lang="nl-NL" sz="2000" dirty="0" err="1" smtClean="0">
                <a:latin typeface="Calibri" panose="020F0502020204030204" pitchFamily="34" charset="0"/>
              </a:rPr>
              <a:t>above</a:t>
            </a:r>
            <a:r>
              <a:rPr lang="nl-NL" sz="2000" dirty="0" smtClean="0">
                <a:latin typeface="Calibri" panose="020F0502020204030204" pitchFamily="34" charset="0"/>
              </a:rPr>
              <a:t>?</a:t>
            </a:r>
          </a:p>
          <a:p>
            <a:pPr>
              <a:spcBef>
                <a:spcPct val="50000"/>
              </a:spcBef>
              <a:tabLst>
                <a:tab pos="361950" algn="l"/>
              </a:tabLst>
            </a:pPr>
            <a:endParaRPr lang="nl-NL" sz="2000" dirty="0" smtClean="0">
              <a:latin typeface="Calibri" panose="020F0502020204030204" pitchFamily="34" charset="0"/>
            </a:endParaRPr>
          </a:p>
          <a:p>
            <a:pPr marL="360363" indent="-360363">
              <a:spcAft>
                <a:spcPts val="0"/>
              </a:spcAft>
            </a:pPr>
            <a:r>
              <a:rPr lang="nl-NL" sz="2000" dirty="0">
                <a:solidFill>
                  <a:srgbClr val="00B050"/>
                </a:solidFill>
                <a:latin typeface="Calibri" panose="020F0502020204030204" pitchFamily="34" charset="0"/>
                <a:ea typeface="Times New Roman" panose="02020603050405020304" pitchFamily="18" charset="0"/>
                <a:cs typeface="Arial" panose="020B0604020202020204" pitchFamily="34" charset="0"/>
              </a:rPr>
              <a:t>a)  </a:t>
            </a:r>
            <a:r>
              <a:rPr lang="nl-NL" sz="2000" dirty="0" err="1">
                <a:solidFill>
                  <a:srgbClr val="00B050"/>
                </a:solidFill>
                <a:latin typeface="Calibri" panose="020F0502020204030204" pitchFamily="34" charset="0"/>
                <a:ea typeface="Times New Roman" panose="02020603050405020304" pitchFamily="18" charset="0"/>
                <a:cs typeface="Arial" panose="020B0604020202020204" pitchFamily="34" charset="0"/>
              </a:rPr>
              <a:t>Lb</a:t>
            </a:r>
            <a:r>
              <a:rPr lang="nl-NL" sz="2000" dirty="0">
                <a:solidFill>
                  <a:srgbClr val="00B050"/>
                </a:solidFill>
                <a:latin typeface="Calibri" panose="020F0502020204030204" pitchFamily="34" charset="0"/>
                <a:ea typeface="Times New Roman" panose="02020603050405020304" pitchFamily="18" charset="0"/>
                <a:cs typeface="Arial" panose="020B0604020202020204" pitchFamily="34" charset="0"/>
              </a:rPr>
              <a:t> lactose </a:t>
            </a:r>
            <a:r>
              <a:rPr lang="nl-NL" sz="2000" dirty="0" err="1">
                <a:solidFill>
                  <a:srgbClr val="00B050"/>
                </a:solidFill>
                <a:latin typeface="Calibri" panose="020F0502020204030204" pitchFamily="34" charset="0"/>
                <a:ea typeface="Times New Roman" panose="02020603050405020304" pitchFamily="18" charset="0"/>
                <a:cs typeface="Arial" panose="020B0604020202020204" pitchFamily="34" charset="0"/>
              </a:rPr>
              <a:t>operon</a:t>
            </a:r>
            <a:r>
              <a:rPr lang="nl-NL" sz="2000" dirty="0">
                <a:solidFill>
                  <a:srgbClr val="00B050"/>
                </a:solidFill>
                <a:latin typeface="Calibri" panose="020F0502020204030204" pitchFamily="34" charset="0"/>
                <a:ea typeface="Times New Roman" panose="02020603050405020304" pitchFamily="18" charset="0"/>
                <a:cs typeface="Arial" panose="020B0604020202020204" pitchFamily="34" charset="0"/>
              </a:rPr>
              <a:t> is ‘on’, omdat </a:t>
            </a:r>
            <a:r>
              <a:rPr lang="nl-NL" sz="2000" dirty="0" err="1">
                <a:solidFill>
                  <a:srgbClr val="00B050"/>
                </a:solidFill>
                <a:latin typeface="Calibri" panose="020F0502020204030204" pitchFamily="34" charset="0"/>
                <a:ea typeface="Times New Roman" panose="02020603050405020304" pitchFamily="18" charset="0"/>
                <a:cs typeface="Arial" panose="020B0604020202020204" pitchFamily="34" charset="0"/>
              </a:rPr>
              <a:t>Lb</a:t>
            </a:r>
            <a:r>
              <a:rPr lang="nl-NL" sz="2000" dirty="0">
                <a:solidFill>
                  <a:srgbClr val="00B050"/>
                </a:solidFill>
                <a:latin typeface="Calibri" panose="020F0502020204030204" pitchFamily="34" charset="0"/>
                <a:ea typeface="Times New Roman" panose="02020603050405020304" pitchFamily="18" charset="0"/>
                <a:cs typeface="Arial" panose="020B0604020202020204" pitchFamily="34" charset="0"/>
              </a:rPr>
              <a:t> groeit en het medium verzuurt </a:t>
            </a:r>
            <a:r>
              <a:rPr lang="nl-NL" sz="2000" dirty="0" smtClean="0">
                <a:solidFill>
                  <a:srgbClr val="00B050"/>
                </a:solidFill>
                <a:latin typeface="Calibri" panose="020F0502020204030204" pitchFamily="34" charset="0"/>
                <a:ea typeface="Times New Roman" panose="02020603050405020304" pitchFamily="18" charset="0"/>
                <a:cs typeface="Arial" panose="020B0604020202020204" pitchFamily="34" charset="0"/>
              </a:rPr>
              <a:t>(</a:t>
            </a:r>
            <a:r>
              <a:rPr lang="nl-NL" sz="2000" dirty="0">
                <a:solidFill>
                  <a:srgbClr val="00B050"/>
                </a:solidFill>
                <a:latin typeface="Calibri" panose="020F0502020204030204" pitchFamily="34" charset="0"/>
                <a:ea typeface="Times New Roman" panose="02020603050405020304" pitchFamily="18" charset="0"/>
                <a:cs typeface="Arial" panose="020B0604020202020204" pitchFamily="34" charset="0"/>
              </a:rPr>
              <a:t>yoghurt maakt)</a:t>
            </a:r>
            <a:endParaRPr lang="nl-NL" sz="2000" dirty="0">
              <a:latin typeface="Times New Roman" panose="02020603050405020304" pitchFamily="18" charset="0"/>
              <a:ea typeface="Times New Roman" panose="02020603050405020304" pitchFamily="18" charset="0"/>
            </a:endParaRPr>
          </a:p>
          <a:p>
            <a:pPr marL="360363" indent="-360363">
              <a:spcAft>
                <a:spcPts val="0"/>
              </a:spcAft>
            </a:pPr>
            <a:r>
              <a:rPr lang="en-US" sz="2000" dirty="0">
                <a:solidFill>
                  <a:srgbClr val="00B050"/>
                </a:solidFill>
                <a:latin typeface="Calibri" panose="020F0502020204030204" pitchFamily="34" charset="0"/>
                <a:ea typeface="Times New Roman" panose="02020603050405020304" pitchFamily="18" charset="0"/>
                <a:cs typeface="Arial" panose="020B0604020202020204" pitchFamily="34" charset="0"/>
              </a:rPr>
              <a:t>b) Genetic event: repressor </a:t>
            </a:r>
            <a:r>
              <a:rPr lang="en-US" sz="2000" dirty="0" err="1">
                <a:solidFill>
                  <a:srgbClr val="00B050"/>
                </a:solidFill>
                <a:latin typeface="Calibri" panose="020F0502020204030204" pitchFamily="34" charset="0"/>
                <a:ea typeface="Times New Roman" panose="02020603050405020304" pitchFamily="18" charset="0"/>
                <a:cs typeface="Arial" panose="020B0604020202020204" pitchFamily="34" charset="0"/>
              </a:rPr>
              <a:t>gemuteerd</a:t>
            </a:r>
            <a:r>
              <a:rPr lang="en-US" sz="2000" dirty="0">
                <a:solidFill>
                  <a:srgbClr val="00B050"/>
                </a:solidFill>
                <a:latin typeface="Calibri" panose="020F0502020204030204" pitchFamily="34" charset="0"/>
                <a:ea typeface="Times New Roman" panose="02020603050405020304" pitchFamily="18" charset="0"/>
                <a:cs typeface="Arial" panose="020B0604020202020204" pitchFamily="34" charset="0"/>
              </a:rPr>
              <a:t> (-), of </a:t>
            </a:r>
            <a:r>
              <a:rPr lang="en-US" sz="2000" dirty="0" err="1">
                <a:solidFill>
                  <a:srgbClr val="00B050"/>
                </a:solidFill>
                <a:latin typeface="Calibri" panose="020F0502020204030204" pitchFamily="34" charset="0"/>
                <a:ea typeface="Times New Roman" panose="02020603050405020304" pitchFamily="18" charset="0"/>
                <a:cs typeface="Arial" panose="020B0604020202020204" pitchFamily="34" charset="0"/>
              </a:rPr>
              <a:t>constitutieve</a:t>
            </a:r>
            <a:r>
              <a:rPr lang="en-US" sz="2000" dirty="0">
                <a:solidFill>
                  <a:srgbClr val="00B050"/>
                </a:solidFill>
                <a:latin typeface="Calibri" panose="020F0502020204030204" pitchFamily="34" charset="0"/>
                <a:ea typeface="Times New Roman" panose="02020603050405020304" pitchFamily="18" charset="0"/>
                <a:cs typeface="Arial" panose="020B0604020202020204" pitchFamily="34" charset="0"/>
              </a:rPr>
              <a:t> </a:t>
            </a:r>
            <a:r>
              <a:rPr lang="en-US" sz="2000" dirty="0" err="1">
                <a:solidFill>
                  <a:srgbClr val="00B050"/>
                </a:solidFill>
                <a:latin typeface="Calibri" panose="020F0502020204030204" pitchFamily="34" charset="0"/>
                <a:ea typeface="Times New Roman" panose="02020603050405020304" pitchFamily="18" charset="0"/>
                <a:cs typeface="Arial" panose="020B0604020202020204" pitchFamily="34" charset="0"/>
              </a:rPr>
              <a:t>mutatie</a:t>
            </a:r>
            <a:r>
              <a:rPr lang="en-US" sz="2000" dirty="0">
                <a:solidFill>
                  <a:srgbClr val="00B050"/>
                </a:solidFill>
                <a:latin typeface="Calibri" panose="020F0502020204030204" pitchFamily="34" charset="0"/>
                <a:ea typeface="Times New Roman" panose="02020603050405020304" pitchFamily="18" charset="0"/>
                <a:cs typeface="Arial" panose="020B0604020202020204" pitchFamily="34" charset="0"/>
              </a:rPr>
              <a:t> in de </a:t>
            </a:r>
            <a:r>
              <a:rPr lang="en-US" sz="2000" dirty="0" smtClean="0">
                <a:solidFill>
                  <a:srgbClr val="00B050"/>
                </a:solidFill>
                <a:latin typeface="Calibri" panose="020F0502020204030204" pitchFamily="34" charset="0"/>
                <a:ea typeface="Times New Roman" panose="02020603050405020304" pitchFamily="18" charset="0"/>
                <a:cs typeface="Arial" panose="020B0604020202020204" pitchFamily="34" charset="0"/>
              </a:rPr>
              <a:t>operator </a:t>
            </a:r>
            <a:r>
              <a:rPr lang="en-US" sz="2000" dirty="0">
                <a:solidFill>
                  <a:srgbClr val="00B050"/>
                </a:solidFill>
                <a:latin typeface="Calibri" panose="020F0502020204030204" pitchFamily="34" charset="0"/>
                <a:ea typeface="Times New Roman" panose="02020603050405020304" pitchFamily="18" charset="0"/>
                <a:cs typeface="Arial" panose="020B0604020202020204" pitchFamily="34" charset="0"/>
              </a:rPr>
              <a:t>(c</a:t>
            </a:r>
            <a:r>
              <a:rPr lang="en-US" sz="2000" dirty="0" smtClean="0">
                <a:solidFill>
                  <a:srgbClr val="00B050"/>
                </a:solidFill>
                <a:latin typeface="Calibri" panose="020F0502020204030204" pitchFamily="34" charset="0"/>
                <a:ea typeface="Times New Roman" panose="02020603050405020304" pitchFamily="18" charset="0"/>
                <a:cs typeface="Arial" panose="020B0604020202020204" pitchFamily="34" charset="0"/>
              </a:rPr>
              <a:t>)</a:t>
            </a:r>
            <a:endParaRPr lang="nl-NL" sz="2000" dirty="0">
              <a:latin typeface="Calibri" panose="020F0502020204030204" pitchFamily="34" charset="0"/>
            </a:endParaRPr>
          </a:p>
        </p:txBody>
      </p:sp>
    </p:spTree>
    <p:extLst>
      <p:ext uri="{BB962C8B-B14F-4D97-AF65-F5344CB8AC3E}">
        <p14:creationId xmlns:p14="http://schemas.microsoft.com/office/powerpoint/2010/main" val="37632782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276225" y="158750"/>
            <a:ext cx="8675688" cy="5909310"/>
          </a:xfrm>
          <a:prstGeom prst="rect">
            <a:avLst/>
          </a:prstGeom>
          <a:noFill/>
          <a:ln w="9525">
            <a:noFill/>
            <a:miter lim="800000"/>
            <a:headEnd/>
            <a:tailEnd/>
          </a:ln>
        </p:spPr>
        <p:txBody>
          <a:bodyPr>
            <a:spAutoFit/>
          </a:bodyPr>
          <a:lstStyle/>
          <a:p>
            <a:pPr>
              <a:spcBef>
                <a:spcPct val="50000"/>
              </a:spcBef>
              <a:tabLst>
                <a:tab pos="2247900" algn="l"/>
                <a:tab pos="3314700" algn="l"/>
                <a:tab pos="3403600" algn="l"/>
                <a:tab pos="4838700" algn="l"/>
                <a:tab pos="6819900" algn="l"/>
              </a:tabLst>
            </a:pPr>
            <a:r>
              <a:rPr lang="en-US" sz="2000" b="1" dirty="0" err="1" smtClean="0">
                <a:solidFill>
                  <a:srgbClr val="FF6600"/>
                </a:solidFill>
                <a:latin typeface="Calibri" panose="020F0502020204030204" pitchFamily="34" charset="0"/>
              </a:rPr>
              <a:t>Antwoord</a:t>
            </a:r>
            <a:r>
              <a:rPr lang="en-US" sz="2000" b="1" dirty="0" smtClean="0">
                <a:solidFill>
                  <a:srgbClr val="FF6600"/>
                </a:solidFill>
                <a:latin typeface="Calibri" panose="020F0502020204030204" pitchFamily="34" charset="0"/>
              </a:rPr>
              <a:t> OPDRACHT 3:</a:t>
            </a:r>
            <a:endParaRPr lang="en-US" sz="2000" b="1" dirty="0">
              <a:solidFill>
                <a:srgbClr val="FF6600"/>
              </a:solidFill>
              <a:latin typeface="Calibri" panose="020F0502020204030204" pitchFamily="34" charset="0"/>
            </a:endParaRPr>
          </a:p>
          <a:p>
            <a:pPr>
              <a:spcBef>
                <a:spcPct val="50000"/>
              </a:spcBef>
              <a:tabLst>
                <a:tab pos="2247900" algn="l"/>
                <a:tab pos="3314700" algn="l"/>
                <a:tab pos="3403600" algn="l"/>
                <a:tab pos="4838700" algn="l"/>
                <a:tab pos="6819900" algn="l"/>
              </a:tabLst>
            </a:pPr>
            <a:r>
              <a:rPr lang="en-US" sz="1600" dirty="0">
                <a:latin typeface="Calibri" panose="020F0502020204030204" pitchFamily="34" charset="0"/>
              </a:rPr>
              <a:t>A reporter gene is commonly used to study promoter activity under a variety of circumstances. Recombinant DNA technology is used to attach such a reporter gene to the promoter of interest, after which the recombinant molecule is inserted by transformation or transfection into the cell or host organism of choice. Assume that you wished to study the regulatory apparatus of the </a:t>
            </a:r>
            <a:r>
              <a:rPr lang="en-US" sz="1600" i="1" dirty="0">
                <a:latin typeface="Calibri" panose="020F0502020204030204" pitchFamily="34" charset="0"/>
              </a:rPr>
              <a:t>lac</a:t>
            </a:r>
            <a:r>
              <a:rPr lang="en-US" sz="1600" dirty="0">
                <a:latin typeface="Calibri" panose="020F0502020204030204" pitchFamily="34" charset="0"/>
              </a:rPr>
              <a:t> operon and you developed a plasmid (p) that contained all the elements of the </a:t>
            </a:r>
            <a:r>
              <a:rPr lang="en-US" sz="1600" i="1" dirty="0">
                <a:latin typeface="Calibri" panose="020F0502020204030204" pitchFamily="34" charset="0"/>
              </a:rPr>
              <a:t>lac</a:t>
            </a:r>
            <a:r>
              <a:rPr lang="en-US" sz="1600" dirty="0">
                <a:latin typeface="Calibri" panose="020F0502020204030204" pitchFamily="34" charset="0"/>
              </a:rPr>
              <a:t> operon except that you replaced the </a:t>
            </a:r>
            <a:r>
              <a:rPr lang="en-US" sz="1600" i="1" dirty="0">
                <a:latin typeface="Calibri" panose="020F0502020204030204" pitchFamily="34" charset="0"/>
              </a:rPr>
              <a:t>lac</a:t>
            </a:r>
            <a:r>
              <a:rPr lang="en-US" sz="1600" dirty="0">
                <a:latin typeface="Calibri" panose="020F0502020204030204" pitchFamily="34" charset="0"/>
              </a:rPr>
              <a:t> structural genes with the </a:t>
            </a:r>
            <a:r>
              <a:rPr lang="en-US" sz="1600" i="1" dirty="0">
                <a:latin typeface="Calibri" panose="020F0502020204030204" pitchFamily="34" charset="0"/>
              </a:rPr>
              <a:t>GFP</a:t>
            </a:r>
            <a:r>
              <a:rPr lang="en-US" sz="1600" dirty="0">
                <a:latin typeface="Calibri" panose="020F0502020204030204" pitchFamily="34" charset="0"/>
              </a:rPr>
              <a:t> gene (your reporter gene). You used this plasmid to transform </a:t>
            </a:r>
            <a:r>
              <a:rPr lang="en-US" sz="1600" i="1" dirty="0">
                <a:latin typeface="Calibri" panose="020F0502020204030204" pitchFamily="34" charset="0"/>
              </a:rPr>
              <a:t>E</a:t>
            </a:r>
            <a:r>
              <a:rPr lang="en-US" sz="1600" dirty="0">
                <a:latin typeface="Calibri" panose="020F0502020204030204" pitchFamily="34" charset="0"/>
              </a:rPr>
              <a:t>. </a:t>
            </a:r>
            <a:r>
              <a:rPr lang="en-US" sz="1600" i="1" dirty="0">
                <a:latin typeface="Calibri" panose="020F0502020204030204" pitchFamily="34" charset="0"/>
              </a:rPr>
              <a:t>coli</a:t>
            </a:r>
            <a:r>
              <a:rPr lang="en-US" sz="1600" dirty="0">
                <a:latin typeface="Calibri" panose="020F0502020204030204" pitchFamily="34" charset="0"/>
              </a:rPr>
              <a:t>. Consider the following genotypes, under which of the following conditions would you expect </a:t>
            </a:r>
            <a:r>
              <a:rPr lang="el-GR" sz="1600" dirty="0">
                <a:latin typeface="Calibri" panose="020F0502020204030204" pitchFamily="34" charset="0"/>
                <a:ea typeface="Arial Unicode MS" pitchFamily="34" charset="-128"/>
                <a:cs typeface="Arial Unicode MS" pitchFamily="34" charset="-128"/>
              </a:rPr>
              <a:t>β</a:t>
            </a:r>
            <a:r>
              <a:rPr lang="en-US" sz="1600" dirty="0">
                <a:latin typeface="Calibri" panose="020F0502020204030204" pitchFamily="34" charset="0"/>
                <a:ea typeface="Arial Unicode MS" pitchFamily="34" charset="-128"/>
                <a:cs typeface="Arial Unicode MS" pitchFamily="34" charset="-128"/>
              </a:rPr>
              <a:t>-</a:t>
            </a:r>
            <a:r>
              <a:rPr lang="en-US" sz="1600" dirty="0" err="1">
                <a:latin typeface="Calibri" panose="020F0502020204030204" pitchFamily="34" charset="0"/>
                <a:ea typeface="Arial Unicode MS" pitchFamily="34" charset="-128"/>
                <a:cs typeface="Arial Unicode MS" pitchFamily="34" charset="-128"/>
              </a:rPr>
              <a:t>galactosidase</a:t>
            </a:r>
            <a:r>
              <a:rPr lang="en-US" sz="1600" dirty="0">
                <a:latin typeface="Calibri" panose="020F0502020204030204" pitchFamily="34" charset="0"/>
                <a:ea typeface="Arial Unicode MS" pitchFamily="34" charset="-128"/>
                <a:cs typeface="Arial Unicode MS" pitchFamily="34" charset="-128"/>
              </a:rPr>
              <a:t> production and/or green colonies when examined </a:t>
            </a:r>
            <a:r>
              <a:rPr lang="en-US" sz="1600" dirty="0" smtClean="0">
                <a:latin typeface="Calibri" panose="020F0502020204030204" pitchFamily="34" charset="0"/>
                <a:ea typeface="Arial Unicode MS" pitchFamily="34" charset="-128"/>
                <a:cs typeface="Arial Unicode MS" pitchFamily="34" charset="-128"/>
              </a:rPr>
              <a:t>with UV-light</a:t>
            </a:r>
            <a:r>
              <a:rPr lang="en-US" sz="1600" dirty="0">
                <a:latin typeface="Calibri" panose="020F0502020204030204" pitchFamily="34" charset="0"/>
                <a:ea typeface="Arial Unicode MS" pitchFamily="34" charset="-128"/>
                <a:cs typeface="Arial Unicode MS" pitchFamily="34" charset="-128"/>
              </a:rPr>
              <a:t>?</a:t>
            </a:r>
          </a:p>
          <a:p>
            <a:pPr>
              <a:spcBef>
                <a:spcPct val="50000"/>
              </a:spcBef>
              <a:tabLst>
                <a:tab pos="2247900" algn="l"/>
                <a:tab pos="3314700" algn="l"/>
                <a:tab pos="3403600" algn="l"/>
                <a:tab pos="4838700" algn="l"/>
                <a:tab pos="6819900" algn="l"/>
              </a:tabLst>
            </a:pPr>
            <a:endParaRPr lang="en-US" sz="1600" dirty="0">
              <a:latin typeface="Calibri" panose="020F0502020204030204" pitchFamily="34" charset="0"/>
              <a:ea typeface="Arial Unicode MS" pitchFamily="34" charset="-128"/>
              <a:cs typeface="Arial Unicode MS" pitchFamily="34" charset="-128"/>
            </a:endParaRPr>
          </a:p>
          <a:p>
            <a:pPr>
              <a:spcAft>
                <a:spcPts val="0"/>
              </a:spcAft>
            </a:pPr>
            <a:r>
              <a:rPr lang="en-US" dirty="0">
                <a:latin typeface="Calibri" panose="020F0502020204030204" pitchFamily="34" charset="0"/>
                <a:ea typeface="Times New Roman" panose="02020603050405020304" pitchFamily="18" charset="0"/>
                <a:cs typeface="Arial" panose="020B0604020202020204" pitchFamily="34" charset="0"/>
              </a:rPr>
              <a:t> </a:t>
            </a:r>
            <a:endParaRPr lang="nl-NL" dirty="0">
              <a:latin typeface="Times New Roman" panose="02020603050405020304" pitchFamily="18" charset="0"/>
              <a:ea typeface="Times New Roman" panose="02020603050405020304" pitchFamily="18" charset="0"/>
            </a:endParaRPr>
          </a:p>
          <a:p>
            <a:pPr>
              <a:spcAft>
                <a:spcPts val="0"/>
              </a:spcAft>
              <a:tabLst>
                <a:tab pos="1709738" algn="l"/>
                <a:tab pos="2430463" algn="l"/>
                <a:tab pos="3149600" algn="l"/>
                <a:tab pos="3408363" algn="l"/>
                <a:tab pos="4500563" algn="l"/>
              </a:tabLst>
            </a:pPr>
            <a:r>
              <a:rPr lang="en-US" dirty="0">
                <a:latin typeface="Calibri" panose="020F0502020204030204" pitchFamily="34" charset="0"/>
                <a:ea typeface="Times New Roman" panose="02020603050405020304" pitchFamily="18" charset="0"/>
                <a:cs typeface="Arial" panose="020B0604020202020204" pitchFamily="34" charset="0"/>
              </a:rPr>
              <a:t>	</a:t>
            </a:r>
            <a:r>
              <a:rPr lang="en-US" dirty="0" smtClean="0">
                <a:latin typeface="Calibri" panose="020F0502020204030204" pitchFamily="34" charset="0"/>
                <a:ea typeface="Times New Roman" panose="02020603050405020304" pitchFamily="18" charset="0"/>
                <a:cs typeface="Arial" panose="020B0604020202020204" pitchFamily="34" charset="0"/>
              </a:rPr>
              <a:t>	</a:t>
            </a:r>
            <a:r>
              <a:rPr lang="en-US" b="1" u="sng" dirty="0" smtClean="0">
                <a:latin typeface="Calibri" panose="020F0502020204030204" pitchFamily="34" charset="0"/>
                <a:ea typeface="Times New Roman" panose="02020603050405020304" pitchFamily="18" charset="0"/>
                <a:cs typeface="Arial" panose="020B0604020202020204" pitchFamily="34" charset="0"/>
              </a:rPr>
              <a:t>Medium </a:t>
            </a:r>
            <a:r>
              <a:rPr lang="en-US" b="1" u="sng" dirty="0">
                <a:latin typeface="Calibri" panose="020F0502020204030204" pitchFamily="34" charset="0"/>
                <a:ea typeface="Times New Roman" panose="02020603050405020304" pitchFamily="18" charset="0"/>
                <a:cs typeface="Arial" panose="020B0604020202020204" pitchFamily="34" charset="0"/>
              </a:rPr>
              <a:t>Conditions</a:t>
            </a:r>
            <a:r>
              <a:rPr lang="en-US" b="1" dirty="0">
                <a:latin typeface="Calibri" panose="020F0502020204030204" pitchFamily="34" charset="0"/>
                <a:ea typeface="Times New Roman" panose="02020603050405020304" pitchFamily="18" charset="0"/>
                <a:cs typeface="Arial" panose="020B0604020202020204" pitchFamily="34" charset="0"/>
              </a:rPr>
              <a:t>	</a:t>
            </a:r>
            <a:r>
              <a:rPr lang="en-US" b="1" u="sng" dirty="0">
                <a:latin typeface="Calibri" panose="020F0502020204030204" pitchFamily="34" charset="0"/>
                <a:ea typeface="Times New Roman" panose="02020603050405020304" pitchFamily="18" charset="0"/>
                <a:cs typeface="Arial" panose="020B0604020202020204" pitchFamily="34" charset="0"/>
              </a:rPr>
              <a:t>Results			</a:t>
            </a:r>
            <a:r>
              <a:rPr lang="en-US" b="1" u="sng" dirty="0" smtClean="0">
                <a:latin typeface="Calibri" panose="020F0502020204030204" pitchFamily="34" charset="0"/>
                <a:ea typeface="Times New Roman" panose="02020603050405020304" pitchFamily="18" charset="0"/>
                <a:cs typeface="Arial" panose="020B0604020202020204" pitchFamily="34" charset="0"/>
              </a:rPr>
              <a:t>	</a:t>
            </a:r>
            <a:endParaRPr lang="nl-NL" dirty="0">
              <a:latin typeface="Times New Roman" panose="02020603050405020304" pitchFamily="18" charset="0"/>
              <a:ea typeface="Times New Roman" panose="02020603050405020304" pitchFamily="18" charset="0"/>
            </a:endParaRPr>
          </a:p>
          <a:p>
            <a:pPr>
              <a:spcAft>
                <a:spcPts val="0"/>
              </a:spcAft>
              <a:tabLst>
                <a:tab pos="1709738" algn="l"/>
                <a:tab pos="2430463" algn="l"/>
                <a:tab pos="3149600" algn="l"/>
                <a:tab pos="3408363" algn="l"/>
                <a:tab pos="4500563" algn="l"/>
              </a:tabLst>
            </a:pPr>
            <a:r>
              <a:rPr lang="en-US" b="1" u="sng" dirty="0">
                <a:latin typeface="Calibri" panose="020F0502020204030204" pitchFamily="34" charset="0"/>
                <a:ea typeface="Times New Roman" panose="02020603050405020304" pitchFamily="18" charset="0"/>
                <a:cs typeface="Arial" panose="020B0604020202020204" pitchFamily="34" charset="0"/>
              </a:rPr>
              <a:t>Genotype	</a:t>
            </a:r>
            <a:r>
              <a:rPr lang="en-US" b="1" u="sng" dirty="0" smtClean="0">
                <a:latin typeface="Calibri" panose="020F0502020204030204" pitchFamily="34" charset="0"/>
                <a:ea typeface="Times New Roman" panose="02020603050405020304" pitchFamily="18" charset="0"/>
                <a:cs typeface="Arial" panose="020B0604020202020204" pitchFamily="34" charset="0"/>
              </a:rPr>
              <a:t>	Lactose</a:t>
            </a:r>
            <a:r>
              <a:rPr lang="en-US" b="1" u="sng" dirty="0">
                <a:latin typeface="Calibri" panose="020F0502020204030204" pitchFamily="34" charset="0"/>
                <a:ea typeface="Times New Roman" panose="02020603050405020304" pitchFamily="18" charset="0"/>
                <a:cs typeface="Arial" panose="020B0604020202020204" pitchFamily="34" charset="0"/>
              </a:rPr>
              <a:t>	</a:t>
            </a:r>
            <a:r>
              <a:rPr lang="en-US" b="1" u="sng" dirty="0" smtClean="0">
                <a:latin typeface="Calibri" panose="020F0502020204030204" pitchFamily="34" charset="0"/>
                <a:ea typeface="Times New Roman" panose="02020603050405020304" pitchFamily="18" charset="0"/>
                <a:cs typeface="Arial" panose="020B0604020202020204" pitchFamily="34" charset="0"/>
              </a:rPr>
              <a:t>	Glucose</a:t>
            </a:r>
            <a:r>
              <a:rPr lang="en-US" b="1" u="sng" dirty="0">
                <a:latin typeface="Calibri" panose="020F0502020204030204" pitchFamily="34" charset="0"/>
                <a:ea typeface="Times New Roman" panose="02020603050405020304" pitchFamily="18" charset="0"/>
                <a:cs typeface="Arial" panose="020B0604020202020204" pitchFamily="34" charset="0"/>
              </a:rPr>
              <a:t>	</a:t>
            </a:r>
            <a:r>
              <a:rPr lang="el-GR" b="1" u="sng" dirty="0">
                <a:latin typeface="Calibri" panose="020F0502020204030204" pitchFamily="34" charset="0"/>
                <a:ea typeface="Times New Roman" panose="02020603050405020304" pitchFamily="18" charset="0"/>
                <a:cs typeface="Arial" panose="020B0604020202020204" pitchFamily="34" charset="0"/>
              </a:rPr>
              <a:t>β</a:t>
            </a:r>
            <a:r>
              <a:rPr lang="en-US" b="1" u="sng" dirty="0">
                <a:latin typeface="Calibri" panose="020F0502020204030204" pitchFamily="34" charset="0"/>
                <a:ea typeface="Times New Roman" panose="02020603050405020304" pitchFamily="18" charset="0"/>
                <a:cs typeface="Arial" panose="020B0604020202020204" pitchFamily="34" charset="0"/>
              </a:rPr>
              <a:t>-galactosidase 	Green colonies</a:t>
            </a:r>
            <a:endParaRPr lang="nl-NL" dirty="0">
              <a:latin typeface="Times New Roman" panose="02020603050405020304" pitchFamily="18" charset="0"/>
              <a:ea typeface="Times New Roman" panose="02020603050405020304" pitchFamily="18" charset="0"/>
            </a:endParaRPr>
          </a:p>
          <a:p>
            <a:pPr>
              <a:spcAft>
                <a:spcPts val="0"/>
              </a:spcAft>
              <a:tabLst>
                <a:tab pos="1709738" algn="l"/>
                <a:tab pos="2430463" algn="l"/>
                <a:tab pos="3149600" algn="l"/>
                <a:tab pos="3408363" algn="l"/>
                <a:tab pos="4500563" algn="l"/>
              </a:tabLst>
            </a:pPr>
            <a:r>
              <a:rPr lang="en-US" sz="2400" i="1" dirty="0">
                <a:latin typeface="Calibri" panose="020F0502020204030204" pitchFamily="34" charset="0"/>
                <a:ea typeface="Times New Roman" panose="02020603050405020304" pitchFamily="18" charset="0"/>
                <a:cs typeface="Arial" panose="020B0604020202020204" pitchFamily="34" charset="0"/>
              </a:rPr>
              <a:t>I</a:t>
            </a:r>
            <a:r>
              <a:rPr lang="en-US" sz="2400" i="1" baseline="30000" dirty="0">
                <a:latin typeface="Calibri" panose="020F0502020204030204" pitchFamily="34" charset="0"/>
                <a:ea typeface="Times New Roman" panose="02020603050405020304" pitchFamily="18" charset="0"/>
                <a:cs typeface="Arial" panose="020B0604020202020204" pitchFamily="34" charset="0"/>
              </a:rPr>
              <a:t>+</a:t>
            </a:r>
            <a:r>
              <a:rPr lang="en-US" sz="2400" i="1" dirty="0">
                <a:latin typeface="Calibri" panose="020F0502020204030204" pitchFamily="34" charset="0"/>
                <a:ea typeface="Times New Roman" panose="02020603050405020304" pitchFamily="18" charset="0"/>
                <a:cs typeface="Arial" panose="020B0604020202020204" pitchFamily="34" charset="0"/>
              </a:rPr>
              <a:t>O</a:t>
            </a:r>
            <a:r>
              <a:rPr lang="en-US" sz="2400" i="1" baseline="30000" dirty="0">
                <a:latin typeface="Calibri" panose="020F0502020204030204" pitchFamily="34" charset="0"/>
                <a:ea typeface="Times New Roman" panose="02020603050405020304" pitchFamily="18" charset="0"/>
                <a:cs typeface="Arial" panose="020B0604020202020204" pitchFamily="34" charset="0"/>
              </a:rPr>
              <a:t>+</a:t>
            </a:r>
            <a:r>
              <a:rPr lang="en-US" sz="2400" i="1" dirty="0">
                <a:latin typeface="Calibri" panose="020F0502020204030204" pitchFamily="34" charset="0"/>
                <a:ea typeface="Times New Roman" panose="02020603050405020304" pitchFamily="18" charset="0"/>
                <a:cs typeface="Arial" panose="020B0604020202020204" pitchFamily="34" charset="0"/>
              </a:rPr>
              <a:t>Z</a:t>
            </a:r>
            <a:r>
              <a:rPr lang="en-US" sz="2400" i="1" baseline="30000" dirty="0">
                <a:latin typeface="Calibri" panose="020F0502020204030204" pitchFamily="34" charset="0"/>
                <a:ea typeface="Times New Roman" panose="02020603050405020304" pitchFamily="18" charset="0"/>
                <a:cs typeface="Arial" panose="020B0604020202020204" pitchFamily="34" charset="0"/>
              </a:rPr>
              <a:t>+ </a:t>
            </a:r>
            <a:r>
              <a:rPr lang="en-US" sz="2400" i="1" dirty="0">
                <a:latin typeface="Calibri" panose="020F0502020204030204" pitchFamily="34" charset="0"/>
                <a:ea typeface="Times New Roman" panose="02020603050405020304" pitchFamily="18" charset="0"/>
                <a:cs typeface="Arial" panose="020B0604020202020204" pitchFamily="34" charset="0"/>
              </a:rPr>
              <a:t>/ </a:t>
            </a:r>
            <a:r>
              <a:rPr lang="en-US" sz="2400" i="1" dirty="0" err="1">
                <a:latin typeface="Calibri" panose="020F0502020204030204" pitchFamily="34" charset="0"/>
                <a:ea typeface="Times New Roman" panose="02020603050405020304" pitchFamily="18" charset="0"/>
                <a:cs typeface="Arial" panose="020B0604020202020204" pitchFamily="34" charset="0"/>
              </a:rPr>
              <a:t>pI</a:t>
            </a:r>
            <a:r>
              <a:rPr lang="en-US" sz="2400" i="1" baseline="30000" dirty="0" err="1">
                <a:latin typeface="Calibri" panose="020F0502020204030204" pitchFamily="34" charset="0"/>
                <a:ea typeface="Times New Roman" panose="02020603050405020304" pitchFamily="18" charset="0"/>
                <a:cs typeface="Arial" panose="020B0604020202020204" pitchFamily="34" charset="0"/>
              </a:rPr>
              <a:t>+</a:t>
            </a:r>
            <a:r>
              <a:rPr lang="en-US" sz="2400" i="1" dirty="0" err="1">
                <a:latin typeface="Calibri" panose="020F0502020204030204" pitchFamily="34" charset="0"/>
                <a:ea typeface="Times New Roman" panose="02020603050405020304" pitchFamily="18" charset="0"/>
                <a:cs typeface="Arial" panose="020B0604020202020204" pitchFamily="34" charset="0"/>
              </a:rPr>
              <a:t>O</a:t>
            </a:r>
            <a:r>
              <a:rPr lang="en-US" sz="2400" i="1" baseline="30000" dirty="0" err="1">
                <a:latin typeface="Calibri" panose="020F0502020204030204" pitchFamily="34" charset="0"/>
                <a:ea typeface="Times New Roman" panose="02020603050405020304" pitchFamily="18" charset="0"/>
                <a:cs typeface="Arial" panose="020B0604020202020204" pitchFamily="34" charset="0"/>
              </a:rPr>
              <a:t>+</a:t>
            </a:r>
            <a:r>
              <a:rPr lang="en-US" sz="2400" i="1" dirty="0" err="1">
                <a:latin typeface="Calibri" panose="020F0502020204030204" pitchFamily="34" charset="0"/>
                <a:ea typeface="Times New Roman" panose="02020603050405020304" pitchFamily="18" charset="0"/>
                <a:cs typeface="Arial" panose="020B0604020202020204" pitchFamily="34" charset="0"/>
              </a:rPr>
              <a:t>GFP</a:t>
            </a:r>
            <a:r>
              <a:rPr lang="en-US" sz="2400" i="1" dirty="0">
                <a:latin typeface="Calibri" panose="020F0502020204030204" pitchFamily="34" charset="0"/>
                <a:ea typeface="Times New Roman" panose="02020603050405020304" pitchFamily="18" charset="0"/>
                <a:cs typeface="Arial" panose="020B0604020202020204" pitchFamily="34" charset="0"/>
              </a:rPr>
              <a:t>	</a:t>
            </a:r>
            <a:r>
              <a:rPr lang="en-US" sz="2400" dirty="0">
                <a:latin typeface="Calibri" panose="020F0502020204030204" pitchFamily="34" charset="0"/>
                <a:ea typeface="Times New Roman" panose="02020603050405020304" pitchFamily="18" charset="0"/>
                <a:cs typeface="Arial" panose="020B0604020202020204" pitchFamily="34" charset="0"/>
              </a:rPr>
              <a:t>-	</a:t>
            </a:r>
            <a:r>
              <a:rPr lang="en-US" sz="2400" dirty="0" smtClean="0">
                <a:latin typeface="Calibri" panose="020F0502020204030204" pitchFamily="34" charset="0"/>
                <a:ea typeface="Times New Roman" panose="02020603050405020304" pitchFamily="18" charset="0"/>
                <a:cs typeface="Arial" panose="020B0604020202020204" pitchFamily="34" charset="0"/>
              </a:rPr>
              <a:t>	+</a:t>
            </a:r>
            <a:r>
              <a:rPr lang="en-US" sz="2400" i="1" dirty="0">
                <a:latin typeface="Calibri" panose="020F0502020204030204" pitchFamily="34" charset="0"/>
                <a:ea typeface="Times New Roman" panose="02020603050405020304" pitchFamily="18" charset="0"/>
                <a:cs typeface="Arial" panose="020B0604020202020204" pitchFamily="34" charset="0"/>
              </a:rPr>
              <a:t>	</a:t>
            </a:r>
            <a:r>
              <a:rPr lang="en-US" sz="2400" dirty="0">
                <a:solidFill>
                  <a:srgbClr val="00B050"/>
                </a:solidFill>
                <a:latin typeface="Calibri" panose="020F0502020204030204" pitchFamily="34" charset="0"/>
                <a:ea typeface="Times New Roman" panose="02020603050405020304" pitchFamily="18" charset="0"/>
                <a:cs typeface="Arial" panose="020B0604020202020204" pitchFamily="34" charset="0"/>
              </a:rPr>
              <a:t>-	</a:t>
            </a:r>
            <a:r>
              <a:rPr lang="en-US" sz="2400" dirty="0" smtClean="0">
                <a:solidFill>
                  <a:srgbClr val="00B050"/>
                </a:solidFill>
                <a:latin typeface="Calibri" panose="020F0502020204030204" pitchFamily="34" charset="0"/>
                <a:ea typeface="Times New Roman" panose="02020603050405020304" pitchFamily="18" charset="0"/>
                <a:cs typeface="Arial" panose="020B0604020202020204" pitchFamily="34" charset="0"/>
              </a:rPr>
              <a:t>	-</a:t>
            </a:r>
            <a:endParaRPr lang="nl-NL" dirty="0">
              <a:latin typeface="Times New Roman" panose="02020603050405020304" pitchFamily="18" charset="0"/>
              <a:ea typeface="Times New Roman" panose="02020603050405020304" pitchFamily="18" charset="0"/>
            </a:endParaRPr>
          </a:p>
          <a:p>
            <a:pPr>
              <a:spcAft>
                <a:spcPts val="0"/>
              </a:spcAft>
              <a:tabLst>
                <a:tab pos="1709738" algn="l"/>
                <a:tab pos="2430463" algn="l"/>
                <a:tab pos="3149600" algn="l"/>
                <a:tab pos="3408363" algn="l"/>
                <a:tab pos="4500563" algn="l"/>
              </a:tabLst>
            </a:pPr>
            <a:r>
              <a:rPr lang="en-US" sz="2400" i="1" dirty="0">
                <a:latin typeface="Calibri" panose="020F0502020204030204" pitchFamily="34" charset="0"/>
                <a:ea typeface="Times New Roman" panose="02020603050405020304" pitchFamily="18" charset="0"/>
                <a:cs typeface="Arial" panose="020B0604020202020204" pitchFamily="34" charset="0"/>
              </a:rPr>
              <a:t>	</a:t>
            </a:r>
            <a:r>
              <a:rPr lang="en-US" sz="2400" i="1" dirty="0" smtClean="0">
                <a:latin typeface="Calibri" panose="020F0502020204030204" pitchFamily="34" charset="0"/>
                <a:ea typeface="Times New Roman" panose="02020603050405020304" pitchFamily="18" charset="0"/>
                <a:cs typeface="Arial" panose="020B0604020202020204" pitchFamily="34" charset="0"/>
              </a:rPr>
              <a:t>	</a:t>
            </a:r>
            <a:r>
              <a:rPr lang="en-US" sz="2400" dirty="0" smtClean="0">
                <a:latin typeface="Calibri" panose="020F0502020204030204" pitchFamily="34" charset="0"/>
                <a:ea typeface="Times New Roman" panose="02020603050405020304" pitchFamily="18" charset="0"/>
                <a:cs typeface="Arial" panose="020B0604020202020204" pitchFamily="34" charset="0"/>
              </a:rPr>
              <a:t>+</a:t>
            </a:r>
            <a:r>
              <a:rPr lang="en-US" sz="2400" dirty="0">
                <a:latin typeface="Calibri" panose="020F0502020204030204" pitchFamily="34" charset="0"/>
                <a:ea typeface="Times New Roman" panose="02020603050405020304" pitchFamily="18" charset="0"/>
                <a:cs typeface="Arial" panose="020B0604020202020204" pitchFamily="34" charset="0"/>
              </a:rPr>
              <a:t>	</a:t>
            </a:r>
            <a:r>
              <a:rPr lang="en-US" sz="2400" dirty="0" smtClean="0">
                <a:latin typeface="Calibri" panose="020F0502020204030204" pitchFamily="34" charset="0"/>
                <a:ea typeface="Times New Roman" panose="02020603050405020304" pitchFamily="18" charset="0"/>
                <a:cs typeface="Arial" panose="020B0604020202020204" pitchFamily="34" charset="0"/>
              </a:rPr>
              <a:t>	+</a:t>
            </a:r>
            <a:r>
              <a:rPr lang="en-US" sz="2400" i="1" dirty="0">
                <a:latin typeface="Calibri" panose="020F0502020204030204" pitchFamily="34" charset="0"/>
                <a:ea typeface="Times New Roman" panose="02020603050405020304" pitchFamily="18" charset="0"/>
                <a:cs typeface="Arial" panose="020B0604020202020204" pitchFamily="34" charset="0"/>
              </a:rPr>
              <a:t>	</a:t>
            </a:r>
            <a:r>
              <a:rPr lang="en-US" sz="2400" dirty="0">
                <a:solidFill>
                  <a:srgbClr val="00B050"/>
                </a:solidFill>
                <a:latin typeface="Calibri" panose="020F0502020204030204" pitchFamily="34" charset="0"/>
                <a:ea typeface="Times New Roman" panose="02020603050405020304" pitchFamily="18" charset="0"/>
                <a:cs typeface="Arial" panose="020B0604020202020204" pitchFamily="34" charset="0"/>
              </a:rPr>
              <a:t>-	</a:t>
            </a:r>
            <a:r>
              <a:rPr lang="en-US" sz="2400" dirty="0" smtClean="0">
                <a:solidFill>
                  <a:srgbClr val="00B050"/>
                </a:solidFill>
                <a:latin typeface="Calibri" panose="020F0502020204030204" pitchFamily="34" charset="0"/>
                <a:ea typeface="Times New Roman" panose="02020603050405020304" pitchFamily="18" charset="0"/>
                <a:cs typeface="Arial" panose="020B0604020202020204" pitchFamily="34" charset="0"/>
              </a:rPr>
              <a:t>	-</a:t>
            </a:r>
            <a:endParaRPr lang="nl-NL" dirty="0">
              <a:latin typeface="Times New Roman" panose="02020603050405020304" pitchFamily="18" charset="0"/>
              <a:ea typeface="Times New Roman" panose="02020603050405020304" pitchFamily="18" charset="0"/>
            </a:endParaRPr>
          </a:p>
          <a:p>
            <a:pPr>
              <a:spcAft>
                <a:spcPts val="0"/>
              </a:spcAft>
              <a:tabLst>
                <a:tab pos="1709738" algn="l"/>
                <a:tab pos="2430463" algn="l"/>
                <a:tab pos="3149600" algn="l"/>
                <a:tab pos="3408363" algn="l"/>
                <a:tab pos="4500563" algn="l"/>
              </a:tabLst>
            </a:pPr>
            <a:r>
              <a:rPr lang="en-US" sz="2400" i="1" dirty="0">
                <a:latin typeface="Calibri" panose="020F0502020204030204" pitchFamily="34" charset="0"/>
                <a:ea typeface="Times New Roman" panose="02020603050405020304" pitchFamily="18" charset="0"/>
                <a:cs typeface="Arial" panose="020B0604020202020204" pitchFamily="34" charset="0"/>
              </a:rPr>
              <a:t>	</a:t>
            </a:r>
            <a:r>
              <a:rPr lang="en-US" sz="2400" i="1" dirty="0" smtClean="0">
                <a:latin typeface="Calibri" panose="020F0502020204030204" pitchFamily="34" charset="0"/>
                <a:ea typeface="Times New Roman" panose="02020603050405020304" pitchFamily="18" charset="0"/>
                <a:cs typeface="Arial" panose="020B0604020202020204" pitchFamily="34" charset="0"/>
              </a:rPr>
              <a:t>	</a:t>
            </a:r>
            <a:r>
              <a:rPr lang="en-US" sz="2400" dirty="0" smtClean="0">
                <a:latin typeface="Calibri" panose="020F0502020204030204" pitchFamily="34" charset="0"/>
                <a:ea typeface="Times New Roman" panose="02020603050405020304" pitchFamily="18" charset="0"/>
                <a:cs typeface="Arial" panose="020B0604020202020204" pitchFamily="34" charset="0"/>
              </a:rPr>
              <a:t>+</a:t>
            </a:r>
            <a:r>
              <a:rPr lang="en-US" sz="2400" dirty="0">
                <a:latin typeface="Calibri" panose="020F0502020204030204" pitchFamily="34" charset="0"/>
                <a:ea typeface="Times New Roman" panose="02020603050405020304" pitchFamily="18" charset="0"/>
                <a:cs typeface="Arial" panose="020B0604020202020204" pitchFamily="34" charset="0"/>
              </a:rPr>
              <a:t>	</a:t>
            </a:r>
            <a:r>
              <a:rPr lang="en-US" sz="2400" dirty="0" smtClean="0">
                <a:latin typeface="Calibri" panose="020F0502020204030204" pitchFamily="34" charset="0"/>
                <a:ea typeface="Times New Roman" panose="02020603050405020304" pitchFamily="18" charset="0"/>
                <a:cs typeface="Arial" panose="020B0604020202020204" pitchFamily="34" charset="0"/>
              </a:rPr>
              <a:t>	-</a:t>
            </a:r>
            <a:r>
              <a:rPr lang="en-US" sz="2400" i="1" dirty="0">
                <a:latin typeface="Calibri" panose="020F0502020204030204" pitchFamily="34" charset="0"/>
                <a:ea typeface="Times New Roman" panose="02020603050405020304" pitchFamily="18" charset="0"/>
                <a:cs typeface="Arial" panose="020B0604020202020204" pitchFamily="34" charset="0"/>
              </a:rPr>
              <a:t>	</a:t>
            </a:r>
            <a:r>
              <a:rPr lang="en-US" sz="2400" dirty="0">
                <a:solidFill>
                  <a:srgbClr val="00B050"/>
                </a:solidFill>
                <a:latin typeface="Calibri" panose="020F0502020204030204" pitchFamily="34" charset="0"/>
                <a:ea typeface="Times New Roman" panose="02020603050405020304" pitchFamily="18" charset="0"/>
                <a:cs typeface="Arial" panose="020B0604020202020204" pitchFamily="34" charset="0"/>
              </a:rPr>
              <a:t>+	</a:t>
            </a:r>
            <a:r>
              <a:rPr lang="en-US" sz="2400" dirty="0" smtClean="0">
                <a:solidFill>
                  <a:srgbClr val="00B050"/>
                </a:solidFill>
                <a:latin typeface="Calibri" panose="020F0502020204030204" pitchFamily="34" charset="0"/>
                <a:ea typeface="Times New Roman" panose="02020603050405020304" pitchFamily="18" charset="0"/>
                <a:cs typeface="Arial" panose="020B0604020202020204" pitchFamily="34" charset="0"/>
              </a:rPr>
              <a:t>	+</a:t>
            </a:r>
            <a:endParaRPr lang="nl-NL" dirty="0">
              <a:latin typeface="Times New Roman" panose="02020603050405020304" pitchFamily="18" charset="0"/>
              <a:ea typeface="Times New Roman" panose="02020603050405020304" pitchFamily="18" charset="0"/>
            </a:endParaRPr>
          </a:p>
          <a:p>
            <a:pPr>
              <a:spcAft>
                <a:spcPts val="0"/>
              </a:spcAft>
              <a:tabLst>
                <a:tab pos="1709738" algn="l"/>
                <a:tab pos="2430463" algn="l"/>
                <a:tab pos="3149600" algn="l"/>
                <a:tab pos="3408363" algn="l"/>
                <a:tab pos="4500563" algn="l"/>
              </a:tabLst>
            </a:pPr>
            <a:r>
              <a:rPr lang="en-US" sz="2400" i="1" dirty="0">
                <a:latin typeface="Calibri" panose="020F0502020204030204" pitchFamily="34" charset="0"/>
                <a:ea typeface="Times New Roman" panose="02020603050405020304" pitchFamily="18" charset="0"/>
                <a:cs typeface="Arial" panose="020B0604020202020204" pitchFamily="34" charset="0"/>
              </a:rPr>
              <a:t>I</a:t>
            </a:r>
            <a:r>
              <a:rPr lang="en-US" sz="2400" i="1" baseline="30000" dirty="0">
                <a:latin typeface="Calibri" panose="020F0502020204030204" pitchFamily="34" charset="0"/>
                <a:ea typeface="Times New Roman" panose="02020603050405020304" pitchFamily="18" charset="0"/>
                <a:cs typeface="Arial" panose="020B0604020202020204" pitchFamily="34" charset="0"/>
              </a:rPr>
              <a:t>+</a:t>
            </a:r>
            <a:r>
              <a:rPr lang="en-US" sz="2400" i="1" dirty="0">
                <a:latin typeface="Calibri" panose="020F0502020204030204" pitchFamily="34" charset="0"/>
                <a:ea typeface="Times New Roman" panose="02020603050405020304" pitchFamily="18" charset="0"/>
                <a:cs typeface="Arial" panose="020B0604020202020204" pitchFamily="34" charset="0"/>
              </a:rPr>
              <a:t>O</a:t>
            </a:r>
            <a:r>
              <a:rPr lang="en-US" sz="2400" i="1" baseline="30000" dirty="0">
                <a:latin typeface="Calibri" panose="020F0502020204030204" pitchFamily="34" charset="0"/>
                <a:ea typeface="Times New Roman" panose="02020603050405020304" pitchFamily="18" charset="0"/>
                <a:cs typeface="Arial" panose="020B0604020202020204" pitchFamily="34" charset="0"/>
              </a:rPr>
              <a:t>+</a:t>
            </a:r>
            <a:r>
              <a:rPr lang="en-US" sz="2400" i="1" dirty="0">
                <a:latin typeface="Calibri" panose="020F0502020204030204" pitchFamily="34" charset="0"/>
                <a:ea typeface="Times New Roman" panose="02020603050405020304" pitchFamily="18" charset="0"/>
                <a:cs typeface="Arial" panose="020B0604020202020204" pitchFamily="34" charset="0"/>
              </a:rPr>
              <a:t>Z</a:t>
            </a:r>
            <a:r>
              <a:rPr lang="en-US" sz="2400" i="1" baseline="30000" dirty="0">
                <a:latin typeface="Calibri" panose="020F0502020204030204" pitchFamily="34" charset="0"/>
                <a:ea typeface="Times New Roman" panose="02020603050405020304" pitchFamily="18" charset="0"/>
                <a:cs typeface="Arial" panose="020B0604020202020204" pitchFamily="34" charset="0"/>
              </a:rPr>
              <a:t>- </a:t>
            </a:r>
            <a:r>
              <a:rPr lang="en-US" sz="2400" i="1" dirty="0">
                <a:latin typeface="Calibri" panose="020F0502020204030204" pitchFamily="34" charset="0"/>
                <a:ea typeface="Times New Roman" panose="02020603050405020304" pitchFamily="18" charset="0"/>
                <a:cs typeface="Arial" panose="020B0604020202020204" pitchFamily="34" charset="0"/>
              </a:rPr>
              <a:t>/ </a:t>
            </a:r>
            <a:r>
              <a:rPr lang="en-US" sz="2400" i="1" dirty="0" err="1">
                <a:latin typeface="Calibri" panose="020F0502020204030204" pitchFamily="34" charset="0"/>
                <a:ea typeface="Times New Roman" panose="02020603050405020304" pitchFamily="18" charset="0"/>
                <a:cs typeface="Arial" panose="020B0604020202020204" pitchFamily="34" charset="0"/>
              </a:rPr>
              <a:t>pI</a:t>
            </a:r>
            <a:r>
              <a:rPr lang="en-US" sz="2400" i="1" baseline="30000" dirty="0" err="1">
                <a:latin typeface="Calibri" panose="020F0502020204030204" pitchFamily="34" charset="0"/>
                <a:ea typeface="Times New Roman" panose="02020603050405020304" pitchFamily="18" charset="0"/>
                <a:cs typeface="Arial" panose="020B0604020202020204" pitchFamily="34" charset="0"/>
              </a:rPr>
              <a:t>+</a:t>
            </a:r>
            <a:r>
              <a:rPr lang="en-US" sz="2400" i="1" dirty="0" err="1">
                <a:latin typeface="Calibri" panose="020F0502020204030204" pitchFamily="34" charset="0"/>
                <a:ea typeface="Times New Roman" panose="02020603050405020304" pitchFamily="18" charset="0"/>
                <a:cs typeface="Arial" panose="020B0604020202020204" pitchFamily="34" charset="0"/>
              </a:rPr>
              <a:t>O</a:t>
            </a:r>
            <a:r>
              <a:rPr lang="en-US" sz="2400" i="1" baseline="30000" dirty="0" err="1">
                <a:latin typeface="Calibri" panose="020F0502020204030204" pitchFamily="34" charset="0"/>
                <a:ea typeface="Times New Roman" panose="02020603050405020304" pitchFamily="18" charset="0"/>
                <a:cs typeface="Arial" panose="020B0604020202020204" pitchFamily="34" charset="0"/>
              </a:rPr>
              <a:t>c</a:t>
            </a:r>
            <a:r>
              <a:rPr lang="en-US" sz="2400" i="1" dirty="0" err="1">
                <a:latin typeface="Calibri" panose="020F0502020204030204" pitchFamily="34" charset="0"/>
                <a:ea typeface="Times New Roman" panose="02020603050405020304" pitchFamily="18" charset="0"/>
                <a:cs typeface="Arial" panose="020B0604020202020204" pitchFamily="34" charset="0"/>
              </a:rPr>
              <a:t>GFP</a:t>
            </a:r>
            <a:r>
              <a:rPr lang="en-US" sz="2400" i="1" dirty="0">
                <a:latin typeface="Calibri" panose="020F0502020204030204" pitchFamily="34" charset="0"/>
                <a:ea typeface="Times New Roman" panose="02020603050405020304" pitchFamily="18" charset="0"/>
                <a:cs typeface="Arial" panose="020B0604020202020204" pitchFamily="34" charset="0"/>
              </a:rPr>
              <a:t>	</a:t>
            </a:r>
            <a:r>
              <a:rPr lang="en-US" sz="2400" dirty="0">
                <a:latin typeface="Calibri" panose="020F0502020204030204" pitchFamily="34" charset="0"/>
                <a:ea typeface="Times New Roman" panose="02020603050405020304" pitchFamily="18" charset="0"/>
                <a:cs typeface="Arial" panose="020B0604020202020204" pitchFamily="34" charset="0"/>
              </a:rPr>
              <a:t>+	</a:t>
            </a:r>
            <a:r>
              <a:rPr lang="en-US" sz="2400" dirty="0" smtClean="0">
                <a:latin typeface="Calibri" panose="020F0502020204030204" pitchFamily="34" charset="0"/>
                <a:ea typeface="Times New Roman" panose="02020603050405020304" pitchFamily="18" charset="0"/>
                <a:cs typeface="Arial" panose="020B0604020202020204" pitchFamily="34" charset="0"/>
              </a:rPr>
              <a:t>	-</a:t>
            </a:r>
            <a:r>
              <a:rPr lang="en-US" sz="2400" i="1" dirty="0">
                <a:latin typeface="Calibri" panose="020F0502020204030204" pitchFamily="34" charset="0"/>
                <a:ea typeface="Times New Roman" panose="02020603050405020304" pitchFamily="18" charset="0"/>
                <a:cs typeface="Arial" panose="020B0604020202020204" pitchFamily="34" charset="0"/>
              </a:rPr>
              <a:t>	</a:t>
            </a:r>
            <a:r>
              <a:rPr lang="en-US" sz="2400" dirty="0">
                <a:solidFill>
                  <a:srgbClr val="00B050"/>
                </a:solidFill>
                <a:latin typeface="Calibri" panose="020F0502020204030204" pitchFamily="34" charset="0"/>
                <a:ea typeface="Times New Roman" panose="02020603050405020304" pitchFamily="18" charset="0"/>
                <a:cs typeface="Arial" panose="020B0604020202020204" pitchFamily="34" charset="0"/>
              </a:rPr>
              <a:t>-   (Z</a:t>
            </a:r>
            <a:r>
              <a:rPr lang="en-US" sz="2400" baseline="30000" dirty="0">
                <a:solidFill>
                  <a:srgbClr val="00B050"/>
                </a:solidFill>
                <a:latin typeface="Calibri" panose="020F0502020204030204" pitchFamily="34" charset="0"/>
                <a:ea typeface="Times New Roman" panose="02020603050405020304" pitchFamily="18" charset="0"/>
                <a:cs typeface="Arial" panose="020B0604020202020204" pitchFamily="34" charset="0"/>
              </a:rPr>
              <a:t>-</a:t>
            </a:r>
            <a:r>
              <a:rPr lang="en-US" sz="2400" dirty="0">
                <a:solidFill>
                  <a:srgbClr val="00B050"/>
                </a:solidFill>
                <a:latin typeface="Calibri" panose="020F0502020204030204" pitchFamily="34" charset="0"/>
                <a:ea typeface="Times New Roman" panose="02020603050405020304" pitchFamily="18" charset="0"/>
                <a:cs typeface="Arial" panose="020B0604020202020204" pitchFamily="34" charset="0"/>
              </a:rPr>
              <a:t>)	</a:t>
            </a:r>
            <a:r>
              <a:rPr lang="en-US" sz="2400" dirty="0" smtClean="0">
                <a:solidFill>
                  <a:srgbClr val="00B050"/>
                </a:solidFill>
                <a:latin typeface="Calibri" panose="020F0502020204030204" pitchFamily="34" charset="0"/>
                <a:ea typeface="Times New Roman" panose="02020603050405020304" pitchFamily="18" charset="0"/>
                <a:cs typeface="Arial" panose="020B0604020202020204" pitchFamily="34" charset="0"/>
              </a:rPr>
              <a:t>	+  </a:t>
            </a:r>
            <a:r>
              <a:rPr lang="en-US" sz="2400" dirty="0">
                <a:solidFill>
                  <a:srgbClr val="00B050"/>
                </a:solidFill>
                <a:latin typeface="Calibri" panose="020F0502020204030204" pitchFamily="34" charset="0"/>
                <a:ea typeface="Times New Roman" panose="02020603050405020304" pitchFamily="18" charset="0"/>
                <a:cs typeface="Arial" panose="020B0604020202020204" pitchFamily="34" charset="0"/>
              </a:rPr>
              <a:t>(</a:t>
            </a:r>
            <a:r>
              <a:rPr lang="en-US" sz="2400" dirty="0" err="1">
                <a:solidFill>
                  <a:srgbClr val="00B050"/>
                </a:solidFill>
                <a:latin typeface="Calibri" panose="020F0502020204030204" pitchFamily="34" charset="0"/>
                <a:ea typeface="Times New Roman" panose="02020603050405020304" pitchFamily="18" charset="0"/>
                <a:cs typeface="Arial" panose="020B0604020202020204" pitchFamily="34" charset="0"/>
              </a:rPr>
              <a:t>O</a:t>
            </a:r>
            <a:r>
              <a:rPr lang="en-US" sz="2400" baseline="30000" dirty="0" err="1">
                <a:solidFill>
                  <a:srgbClr val="00B050"/>
                </a:solidFill>
                <a:latin typeface="Calibri" panose="020F0502020204030204" pitchFamily="34" charset="0"/>
                <a:ea typeface="Times New Roman" panose="02020603050405020304" pitchFamily="18" charset="0"/>
                <a:cs typeface="Arial" panose="020B0604020202020204" pitchFamily="34" charset="0"/>
              </a:rPr>
              <a:t>c</a:t>
            </a:r>
            <a:r>
              <a:rPr lang="en-US" sz="2400" dirty="0">
                <a:solidFill>
                  <a:srgbClr val="00B050"/>
                </a:solidFill>
                <a:latin typeface="Calibri" panose="020F0502020204030204" pitchFamily="34" charset="0"/>
                <a:ea typeface="Times New Roman" panose="02020603050405020304" pitchFamily="18" charset="0"/>
                <a:cs typeface="Arial" panose="020B0604020202020204" pitchFamily="34" charset="0"/>
              </a:rPr>
              <a:t>)</a:t>
            </a:r>
            <a:endParaRPr lang="nl-NL" dirty="0">
              <a:latin typeface="Times New Roman" panose="02020603050405020304" pitchFamily="18" charset="0"/>
              <a:ea typeface="Times New Roman" panose="02020603050405020304" pitchFamily="18" charset="0"/>
            </a:endParaRPr>
          </a:p>
          <a:p>
            <a:pPr>
              <a:spcAft>
                <a:spcPts val="0"/>
              </a:spcAft>
              <a:tabLst>
                <a:tab pos="1709738" algn="l"/>
                <a:tab pos="2430463" algn="l"/>
                <a:tab pos="3149600" algn="l"/>
                <a:tab pos="3408363" algn="l"/>
                <a:tab pos="4500563" algn="l"/>
              </a:tabLst>
            </a:pPr>
            <a:r>
              <a:rPr lang="en-US" sz="2400" i="1" dirty="0">
                <a:latin typeface="Calibri" panose="020F0502020204030204" pitchFamily="34" charset="0"/>
                <a:ea typeface="Times New Roman" panose="02020603050405020304" pitchFamily="18" charset="0"/>
                <a:cs typeface="Arial" panose="020B0604020202020204" pitchFamily="34" charset="0"/>
              </a:rPr>
              <a:t>I</a:t>
            </a:r>
            <a:r>
              <a:rPr lang="en-US" sz="2400" i="1" baseline="30000" dirty="0">
                <a:latin typeface="Calibri" panose="020F0502020204030204" pitchFamily="34" charset="0"/>
                <a:ea typeface="Times New Roman" panose="02020603050405020304" pitchFamily="18" charset="0"/>
                <a:cs typeface="Arial" panose="020B0604020202020204" pitchFamily="34" charset="0"/>
              </a:rPr>
              <a:t>+</a:t>
            </a:r>
            <a:r>
              <a:rPr lang="en-US" sz="2400" i="1" dirty="0">
                <a:latin typeface="Calibri" panose="020F0502020204030204" pitchFamily="34" charset="0"/>
                <a:ea typeface="Times New Roman" panose="02020603050405020304" pitchFamily="18" charset="0"/>
                <a:cs typeface="Arial" panose="020B0604020202020204" pitchFamily="34" charset="0"/>
              </a:rPr>
              <a:t>O</a:t>
            </a:r>
            <a:r>
              <a:rPr lang="en-US" sz="2400" i="1" baseline="30000" dirty="0">
                <a:latin typeface="Calibri" panose="020F0502020204030204" pitchFamily="34" charset="0"/>
                <a:ea typeface="Times New Roman" panose="02020603050405020304" pitchFamily="18" charset="0"/>
                <a:cs typeface="Arial" panose="020B0604020202020204" pitchFamily="34" charset="0"/>
              </a:rPr>
              <a:t>+</a:t>
            </a:r>
            <a:r>
              <a:rPr lang="en-US" sz="2400" i="1" dirty="0">
                <a:latin typeface="Calibri" panose="020F0502020204030204" pitchFamily="34" charset="0"/>
                <a:ea typeface="Times New Roman" panose="02020603050405020304" pitchFamily="18" charset="0"/>
                <a:cs typeface="Arial" panose="020B0604020202020204" pitchFamily="34" charset="0"/>
              </a:rPr>
              <a:t>Z</a:t>
            </a:r>
            <a:r>
              <a:rPr lang="en-US" sz="2400" i="1" baseline="30000" dirty="0">
                <a:latin typeface="Calibri" panose="020F0502020204030204" pitchFamily="34" charset="0"/>
                <a:ea typeface="Times New Roman" panose="02020603050405020304" pitchFamily="18" charset="0"/>
                <a:cs typeface="Arial" panose="020B0604020202020204" pitchFamily="34" charset="0"/>
              </a:rPr>
              <a:t>+ </a:t>
            </a:r>
            <a:r>
              <a:rPr lang="en-US" sz="2400" i="1" dirty="0">
                <a:latin typeface="Calibri" panose="020F0502020204030204" pitchFamily="34" charset="0"/>
                <a:ea typeface="Times New Roman" panose="02020603050405020304" pitchFamily="18" charset="0"/>
                <a:cs typeface="Arial" panose="020B0604020202020204" pitchFamily="34" charset="0"/>
              </a:rPr>
              <a:t>/ </a:t>
            </a:r>
            <a:r>
              <a:rPr lang="en-US" sz="2400" i="1" dirty="0" err="1">
                <a:latin typeface="Calibri" panose="020F0502020204030204" pitchFamily="34" charset="0"/>
                <a:ea typeface="Times New Roman" panose="02020603050405020304" pitchFamily="18" charset="0"/>
                <a:cs typeface="Arial" panose="020B0604020202020204" pitchFamily="34" charset="0"/>
              </a:rPr>
              <a:t>pI</a:t>
            </a:r>
            <a:r>
              <a:rPr lang="en-US" sz="2400" i="1" baseline="30000" dirty="0" err="1">
                <a:latin typeface="Calibri" panose="020F0502020204030204" pitchFamily="34" charset="0"/>
                <a:ea typeface="Times New Roman" panose="02020603050405020304" pitchFamily="18" charset="0"/>
                <a:cs typeface="Arial" panose="020B0604020202020204" pitchFamily="34" charset="0"/>
              </a:rPr>
              <a:t>s</a:t>
            </a:r>
            <a:r>
              <a:rPr lang="en-US" sz="2400" i="1" dirty="0" err="1">
                <a:latin typeface="Calibri" panose="020F0502020204030204" pitchFamily="34" charset="0"/>
                <a:ea typeface="Times New Roman" panose="02020603050405020304" pitchFamily="18" charset="0"/>
                <a:cs typeface="Arial" panose="020B0604020202020204" pitchFamily="34" charset="0"/>
              </a:rPr>
              <a:t>O</a:t>
            </a:r>
            <a:r>
              <a:rPr lang="en-US" sz="2400" i="1" baseline="30000" dirty="0" err="1">
                <a:latin typeface="Calibri" panose="020F0502020204030204" pitchFamily="34" charset="0"/>
                <a:ea typeface="Times New Roman" panose="02020603050405020304" pitchFamily="18" charset="0"/>
                <a:cs typeface="Arial" panose="020B0604020202020204" pitchFamily="34" charset="0"/>
              </a:rPr>
              <a:t>c</a:t>
            </a:r>
            <a:r>
              <a:rPr lang="en-US" sz="2400" i="1" dirty="0" err="1">
                <a:latin typeface="Calibri" panose="020F0502020204030204" pitchFamily="34" charset="0"/>
                <a:ea typeface="Times New Roman" panose="02020603050405020304" pitchFamily="18" charset="0"/>
                <a:cs typeface="Arial" panose="020B0604020202020204" pitchFamily="34" charset="0"/>
              </a:rPr>
              <a:t>GFP</a:t>
            </a:r>
            <a:r>
              <a:rPr lang="en-US" sz="2400" i="1" dirty="0">
                <a:latin typeface="Calibri" panose="020F0502020204030204" pitchFamily="34" charset="0"/>
                <a:ea typeface="Times New Roman" panose="02020603050405020304" pitchFamily="18" charset="0"/>
                <a:cs typeface="Arial" panose="020B0604020202020204" pitchFamily="34" charset="0"/>
              </a:rPr>
              <a:t>	</a:t>
            </a:r>
            <a:r>
              <a:rPr lang="en-US" sz="2400" dirty="0">
                <a:latin typeface="Calibri" panose="020F0502020204030204" pitchFamily="34" charset="0"/>
                <a:ea typeface="Times New Roman" panose="02020603050405020304" pitchFamily="18" charset="0"/>
                <a:cs typeface="Arial" panose="020B0604020202020204" pitchFamily="34" charset="0"/>
              </a:rPr>
              <a:t>+	</a:t>
            </a:r>
            <a:r>
              <a:rPr lang="en-US" sz="2400" dirty="0" smtClean="0">
                <a:latin typeface="Calibri" panose="020F0502020204030204" pitchFamily="34" charset="0"/>
                <a:ea typeface="Times New Roman" panose="02020603050405020304" pitchFamily="18" charset="0"/>
                <a:cs typeface="Arial" panose="020B0604020202020204" pitchFamily="34" charset="0"/>
              </a:rPr>
              <a:t>	-</a:t>
            </a:r>
            <a:r>
              <a:rPr lang="en-US" sz="2400" i="1" dirty="0">
                <a:latin typeface="Calibri" panose="020F0502020204030204" pitchFamily="34" charset="0"/>
                <a:ea typeface="Times New Roman" panose="02020603050405020304" pitchFamily="18" charset="0"/>
                <a:cs typeface="Arial" panose="020B0604020202020204" pitchFamily="34" charset="0"/>
              </a:rPr>
              <a:t>	</a:t>
            </a:r>
            <a:r>
              <a:rPr lang="en-US" sz="2400" dirty="0">
                <a:solidFill>
                  <a:srgbClr val="00B050"/>
                </a:solidFill>
                <a:latin typeface="Calibri" panose="020F0502020204030204" pitchFamily="34" charset="0"/>
                <a:ea typeface="Times New Roman" panose="02020603050405020304" pitchFamily="18" charset="0"/>
                <a:cs typeface="Arial" panose="020B0604020202020204" pitchFamily="34" charset="0"/>
              </a:rPr>
              <a:t>-   (I</a:t>
            </a:r>
            <a:r>
              <a:rPr lang="en-US" sz="2400" baseline="30000" dirty="0">
                <a:solidFill>
                  <a:srgbClr val="00B050"/>
                </a:solidFill>
                <a:latin typeface="Calibri" panose="020F0502020204030204" pitchFamily="34" charset="0"/>
                <a:ea typeface="Times New Roman" panose="02020603050405020304" pitchFamily="18" charset="0"/>
                <a:cs typeface="Arial" panose="020B0604020202020204" pitchFamily="34" charset="0"/>
              </a:rPr>
              <a:t>s</a:t>
            </a:r>
            <a:r>
              <a:rPr lang="en-US" sz="2400" dirty="0">
                <a:solidFill>
                  <a:srgbClr val="00B050"/>
                </a:solidFill>
                <a:latin typeface="Calibri" panose="020F0502020204030204" pitchFamily="34" charset="0"/>
                <a:ea typeface="Times New Roman" panose="02020603050405020304" pitchFamily="18" charset="0"/>
                <a:cs typeface="Arial" panose="020B0604020202020204" pitchFamily="34" charset="0"/>
              </a:rPr>
              <a:t>)	</a:t>
            </a:r>
            <a:r>
              <a:rPr lang="en-US" sz="2400" dirty="0" smtClean="0">
                <a:solidFill>
                  <a:srgbClr val="00B050"/>
                </a:solidFill>
                <a:latin typeface="Calibri" panose="020F0502020204030204" pitchFamily="34" charset="0"/>
                <a:ea typeface="Times New Roman" panose="02020603050405020304" pitchFamily="18" charset="0"/>
                <a:cs typeface="Arial" panose="020B0604020202020204" pitchFamily="34" charset="0"/>
              </a:rPr>
              <a:t>	+  </a:t>
            </a:r>
            <a:r>
              <a:rPr lang="en-US" sz="2400" dirty="0">
                <a:solidFill>
                  <a:srgbClr val="00B050"/>
                </a:solidFill>
                <a:latin typeface="Calibri" panose="020F0502020204030204" pitchFamily="34" charset="0"/>
                <a:ea typeface="Times New Roman" panose="02020603050405020304" pitchFamily="18" charset="0"/>
                <a:cs typeface="Arial" panose="020B0604020202020204" pitchFamily="34" charset="0"/>
              </a:rPr>
              <a:t>(</a:t>
            </a:r>
            <a:r>
              <a:rPr lang="en-US" sz="2400" dirty="0" err="1">
                <a:solidFill>
                  <a:srgbClr val="00B050"/>
                </a:solidFill>
                <a:latin typeface="Calibri" panose="020F0502020204030204" pitchFamily="34" charset="0"/>
                <a:ea typeface="Times New Roman" panose="02020603050405020304" pitchFamily="18" charset="0"/>
                <a:cs typeface="Arial" panose="020B0604020202020204" pitchFamily="34" charset="0"/>
              </a:rPr>
              <a:t>O</a:t>
            </a:r>
            <a:r>
              <a:rPr lang="en-US" sz="2400" baseline="30000" dirty="0" err="1">
                <a:solidFill>
                  <a:srgbClr val="00B050"/>
                </a:solidFill>
                <a:latin typeface="Calibri" panose="020F0502020204030204" pitchFamily="34" charset="0"/>
                <a:ea typeface="Times New Roman" panose="02020603050405020304" pitchFamily="18" charset="0"/>
                <a:cs typeface="Arial" panose="020B0604020202020204" pitchFamily="34" charset="0"/>
              </a:rPr>
              <a:t>c</a:t>
            </a:r>
            <a:r>
              <a:rPr lang="en-US" sz="2400" dirty="0">
                <a:solidFill>
                  <a:srgbClr val="00B050"/>
                </a:solidFill>
                <a:latin typeface="Calibri" panose="020F0502020204030204" pitchFamily="34" charset="0"/>
                <a:ea typeface="Times New Roman" panose="02020603050405020304" pitchFamily="18" charset="0"/>
                <a:cs typeface="Arial" panose="020B0604020202020204" pitchFamily="34" charset="0"/>
              </a:rPr>
              <a:t>)</a:t>
            </a:r>
            <a:endParaRPr lang="nl-NL" dirty="0">
              <a:latin typeface="Times New Roman" panose="02020603050405020304" pitchFamily="18" charset="0"/>
              <a:ea typeface="Times New Roman" panose="02020603050405020304" pitchFamily="18" charset="0"/>
            </a:endParaRPr>
          </a:p>
          <a:p>
            <a:pPr>
              <a:spcAft>
                <a:spcPts val="0"/>
              </a:spcAft>
              <a:tabLst>
                <a:tab pos="1709738" algn="l"/>
                <a:tab pos="2430463" algn="l"/>
                <a:tab pos="3149600" algn="l"/>
                <a:tab pos="3408363" algn="l"/>
                <a:tab pos="4500563" algn="l"/>
              </a:tabLst>
            </a:pPr>
            <a:r>
              <a:rPr lang="en-US" sz="2400" i="1" u="sng" dirty="0" err="1">
                <a:latin typeface="Calibri" panose="020F0502020204030204" pitchFamily="34" charset="0"/>
                <a:ea typeface="Times New Roman" panose="02020603050405020304" pitchFamily="18" charset="0"/>
                <a:cs typeface="Arial" panose="020B0604020202020204" pitchFamily="34" charset="0"/>
              </a:rPr>
              <a:t>I</a:t>
            </a:r>
            <a:r>
              <a:rPr lang="en-US" sz="2400" i="1" u="sng" baseline="30000" dirty="0" err="1">
                <a:latin typeface="Calibri" panose="020F0502020204030204" pitchFamily="34" charset="0"/>
                <a:ea typeface="Times New Roman" panose="02020603050405020304" pitchFamily="18" charset="0"/>
                <a:cs typeface="Arial" panose="020B0604020202020204" pitchFamily="34" charset="0"/>
              </a:rPr>
              <a:t>+</a:t>
            </a:r>
            <a:r>
              <a:rPr lang="en-US" sz="2400" i="1" u="sng" dirty="0" err="1">
                <a:latin typeface="Calibri" panose="020F0502020204030204" pitchFamily="34" charset="0"/>
                <a:ea typeface="Times New Roman" panose="02020603050405020304" pitchFamily="18" charset="0"/>
                <a:cs typeface="Arial" panose="020B0604020202020204" pitchFamily="34" charset="0"/>
              </a:rPr>
              <a:t>O</a:t>
            </a:r>
            <a:r>
              <a:rPr lang="en-US" sz="2400" i="1" u="sng" baseline="30000" dirty="0" err="1">
                <a:latin typeface="Calibri" panose="020F0502020204030204" pitchFamily="34" charset="0"/>
                <a:ea typeface="Times New Roman" panose="02020603050405020304" pitchFamily="18" charset="0"/>
                <a:cs typeface="Arial" panose="020B0604020202020204" pitchFamily="34" charset="0"/>
              </a:rPr>
              <a:t>c</a:t>
            </a:r>
            <a:r>
              <a:rPr lang="en-US" sz="2400" i="1" u="sng" dirty="0" err="1">
                <a:latin typeface="Calibri" panose="020F0502020204030204" pitchFamily="34" charset="0"/>
                <a:ea typeface="Times New Roman" panose="02020603050405020304" pitchFamily="18" charset="0"/>
                <a:cs typeface="Arial" panose="020B0604020202020204" pitchFamily="34" charset="0"/>
              </a:rPr>
              <a:t>Z</a:t>
            </a:r>
            <a:r>
              <a:rPr lang="en-US" sz="2400" i="1" u="sng" baseline="30000" dirty="0">
                <a:latin typeface="Calibri" panose="020F0502020204030204" pitchFamily="34" charset="0"/>
                <a:ea typeface="Times New Roman" panose="02020603050405020304" pitchFamily="18" charset="0"/>
                <a:cs typeface="Arial" panose="020B0604020202020204" pitchFamily="34" charset="0"/>
              </a:rPr>
              <a:t>+ </a:t>
            </a:r>
            <a:r>
              <a:rPr lang="en-US" sz="2400" i="1" u="sng" dirty="0">
                <a:latin typeface="Calibri" panose="020F0502020204030204" pitchFamily="34" charset="0"/>
                <a:ea typeface="Times New Roman" panose="02020603050405020304" pitchFamily="18" charset="0"/>
                <a:cs typeface="Arial" panose="020B0604020202020204" pitchFamily="34" charset="0"/>
              </a:rPr>
              <a:t>/ </a:t>
            </a:r>
            <a:r>
              <a:rPr lang="en-US" sz="2400" i="1" u="sng" dirty="0" err="1">
                <a:latin typeface="Calibri" panose="020F0502020204030204" pitchFamily="34" charset="0"/>
                <a:ea typeface="Times New Roman" panose="02020603050405020304" pitchFamily="18" charset="0"/>
                <a:cs typeface="Arial" panose="020B0604020202020204" pitchFamily="34" charset="0"/>
              </a:rPr>
              <a:t>pI</a:t>
            </a:r>
            <a:r>
              <a:rPr lang="en-US" sz="2400" i="1" u="sng" baseline="30000" dirty="0" err="1">
                <a:latin typeface="Calibri" panose="020F0502020204030204" pitchFamily="34" charset="0"/>
                <a:ea typeface="Times New Roman" panose="02020603050405020304" pitchFamily="18" charset="0"/>
                <a:cs typeface="Arial" panose="020B0604020202020204" pitchFamily="34" charset="0"/>
              </a:rPr>
              <a:t>s</a:t>
            </a:r>
            <a:r>
              <a:rPr lang="en-US" sz="2400" i="1" u="sng" dirty="0" err="1">
                <a:latin typeface="Calibri" panose="020F0502020204030204" pitchFamily="34" charset="0"/>
                <a:ea typeface="Times New Roman" panose="02020603050405020304" pitchFamily="18" charset="0"/>
                <a:cs typeface="Arial" panose="020B0604020202020204" pitchFamily="34" charset="0"/>
              </a:rPr>
              <a:t>O</a:t>
            </a:r>
            <a:r>
              <a:rPr lang="en-US" sz="2400" i="1" u="sng" baseline="30000" dirty="0" err="1">
                <a:latin typeface="Calibri" panose="020F0502020204030204" pitchFamily="34" charset="0"/>
                <a:ea typeface="Times New Roman" panose="02020603050405020304" pitchFamily="18" charset="0"/>
                <a:cs typeface="Arial" panose="020B0604020202020204" pitchFamily="34" charset="0"/>
              </a:rPr>
              <a:t>+</a:t>
            </a:r>
            <a:r>
              <a:rPr lang="en-US" sz="2400" i="1" u="sng" dirty="0" err="1">
                <a:latin typeface="Calibri" panose="020F0502020204030204" pitchFamily="34" charset="0"/>
                <a:ea typeface="Times New Roman" panose="02020603050405020304" pitchFamily="18" charset="0"/>
                <a:cs typeface="Arial" panose="020B0604020202020204" pitchFamily="34" charset="0"/>
              </a:rPr>
              <a:t>GFP</a:t>
            </a:r>
            <a:r>
              <a:rPr lang="en-US" sz="2400" i="1" u="sng" dirty="0">
                <a:latin typeface="Calibri" panose="020F0502020204030204" pitchFamily="34" charset="0"/>
                <a:ea typeface="Times New Roman" panose="02020603050405020304" pitchFamily="18" charset="0"/>
                <a:cs typeface="Arial" panose="020B0604020202020204" pitchFamily="34" charset="0"/>
              </a:rPr>
              <a:t>	</a:t>
            </a:r>
            <a:r>
              <a:rPr lang="en-US" sz="2400" u="sng" dirty="0">
                <a:latin typeface="Calibri" panose="020F0502020204030204" pitchFamily="34" charset="0"/>
                <a:ea typeface="Times New Roman" panose="02020603050405020304" pitchFamily="18" charset="0"/>
                <a:cs typeface="Arial" panose="020B0604020202020204" pitchFamily="34" charset="0"/>
              </a:rPr>
              <a:t>+	</a:t>
            </a:r>
            <a:r>
              <a:rPr lang="en-US" sz="2400" u="sng" dirty="0" smtClean="0">
                <a:latin typeface="Calibri" panose="020F0502020204030204" pitchFamily="34" charset="0"/>
                <a:ea typeface="Times New Roman" panose="02020603050405020304" pitchFamily="18" charset="0"/>
                <a:cs typeface="Arial" panose="020B0604020202020204" pitchFamily="34" charset="0"/>
              </a:rPr>
              <a:t>	-</a:t>
            </a:r>
            <a:r>
              <a:rPr lang="en-US" sz="2400" i="1" u="sng" dirty="0">
                <a:latin typeface="Calibri" panose="020F0502020204030204" pitchFamily="34" charset="0"/>
                <a:ea typeface="Times New Roman" panose="02020603050405020304" pitchFamily="18" charset="0"/>
                <a:cs typeface="Arial" panose="020B0604020202020204" pitchFamily="34" charset="0"/>
              </a:rPr>
              <a:t>	</a:t>
            </a:r>
            <a:r>
              <a:rPr lang="en-US" sz="2400" u="sng" dirty="0">
                <a:solidFill>
                  <a:srgbClr val="00B050"/>
                </a:solidFill>
                <a:latin typeface="Calibri" panose="020F0502020204030204" pitchFamily="34" charset="0"/>
                <a:ea typeface="Times New Roman" panose="02020603050405020304" pitchFamily="18" charset="0"/>
                <a:cs typeface="Arial" panose="020B0604020202020204" pitchFamily="34" charset="0"/>
              </a:rPr>
              <a:t>+  (</a:t>
            </a:r>
            <a:r>
              <a:rPr lang="en-US" sz="2400" u="sng" dirty="0" err="1">
                <a:solidFill>
                  <a:srgbClr val="00B050"/>
                </a:solidFill>
                <a:latin typeface="Calibri" panose="020F0502020204030204" pitchFamily="34" charset="0"/>
                <a:ea typeface="Times New Roman" panose="02020603050405020304" pitchFamily="18" charset="0"/>
                <a:cs typeface="Arial" panose="020B0604020202020204" pitchFamily="34" charset="0"/>
              </a:rPr>
              <a:t>O</a:t>
            </a:r>
            <a:r>
              <a:rPr lang="en-US" sz="2400" u="sng" baseline="30000" dirty="0" err="1">
                <a:solidFill>
                  <a:srgbClr val="00B050"/>
                </a:solidFill>
                <a:latin typeface="Calibri" panose="020F0502020204030204" pitchFamily="34" charset="0"/>
                <a:ea typeface="Times New Roman" panose="02020603050405020304" pitchFamily="18" charset="0"/>
                <a:cs typeface="Arial" panose="020B0604020202020204" pitchFamily="34" charset="0"/>
              </a:rPr>
              <a:t>c</a:t>
            </a:r>
            <a:r>
              <a:rPr lang="en-US" sz="2400" u="sng" dirty="0">
                <a:solidFill>
                  <a:srgbClr val="00B050"/>
                </a:solidFill>
                <a:latin typeface="Calibri" panose="020F0502020204030204" pitchFamily="34" charset="0"/>
                <a:ea typeface="Times New Roman" panose="02020603050405020304" pitchFamily="18" charset="0"/>
                <a:cs typeface="Arial" panose="020B0604020202020204" pitchFamily="34" charset="0"/>
              </a:rPr>
              <a:t>)	</a:t>
            </a:r>
            <a:r>
              <a:rPr lang="en-US" sz="2400" u="sng" dirty="0" smtClean="0">
                <a:solidFill>
                  <a:srgbClr val="00B050"/>
                </a:solidFill>
                <a:latin typeface="Calibri" panose="020F0502020204030204" pitchFamily="34" charset="0"/>
                <a:ea typeface="Times New Roman" panose="02020603050405020304" pitchFamily="18" charset="0"/>
                <a:cs typeface="Arial" panose="020B0604020202020204" pitchFamily="34" charset="0"/>
              </a:rPr>
              <a:t>	-   </a:t>
            </a:r>
            <a:r>
              <a:rPr lang="en-US" sz="2400" u="sng" dirty="0">
                <a:solidFill>
                  <a:srgbClr val="00B050"/>
                </a:solidFill>
                <a:latin typeface="Calibri" panose="020F0502020204030204" pitchFamily="34" charset="0"/>
                <a:ea typeface="Times New Roman" panose="02020603050405020304" pitchFamily="18" charset="0"/>
                <a:cs typeface="Arial" panose="020B0604020202020204" pitchFamily="34" charset="0"/>
              </a:rPr>
              <a:t>(I</a:t>
            </a:r>
            <a:r>
              <a:rPr lang="en-US" sz="2400" u="sng" baseline="30000" dirty="0">
                <a:solidFill>
                  <a:srgbClr val="00B050"/>
                </a:solidFill>
                <a:latin typeface="Calibri" panose="020F0502020204030204" pitchFamily="34" charset="0"/>
                <a:ea typeface="Times New Roman" panose="02020603050405020304" pitchFamily="18" charset="0"/>
                <a:cs typeface="Arial" panose="020B0604020202020204" pitchFamily="34" charset="0"/>
              </a:rPr>
              <a:t>s</a:t>
            </a:r>
            <a:r>
              <a:rPr lang="en-US" sz="2400" u="sng" dirty="0">
                <a:solidFill>
                  <a:srgbClr val="00B050"/>
                </a:solidFill>
                <a:latin typeface="Calibri" panose="020F0502020204030204" pitchFamily="34" charset="0"/>
                <a:ea typeface="Times New Roman" panose="02020603050405020304" pitchFamily="18" charset="0"/>
                <a:cs typeface="Arial" panose="020B0604020202020204" pitchFamily="34" charset="0"/>
              </a:rPr>
              <a:t>)		</a:t>
            </a:r>
            <a:endParaRPr lang="nl-NL"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84895644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vak 1"/>
          <p:cNvSpPr txBox="1"/>
          <p:nvPr/>
        </p:nvSpPr>
        <p:spPr>
          <a:xfrm>
            <a:off x="519545" y="817418"/>
            <a:ext cx="7772400" cy="1107996"/>
          </a:xfrm>
          <a:prstGeom prst="rect">
            <a:avLst/>
          </a:prstGeom>
          <a:noFill/>
        </p:spPr>
        <p:txBody>
          <a:bodyPr wrap="square" rtlCol="0">
            <a:spAutoFit/>
          </a:bodyPr>
          <a:lstStyle/>
          <a:p>
            <a:r>
              <a:rPr lang="nl-NL" sz="2200" dirty="0" smtClean="0">
                <a:latin typeface="Calibri" panose="020F0502020204030204" pitchFamily="34" charset="0"/>
                <a:cs typeface="Calibri" panose="020F0502020204030204" pitchFamily="34" charset="0"/>
              </a:rPr>
              <a:t>Slides hier opvolgend zijn voor de liefhebber. Ze beschrijven biologische technieken om de volgende vraag te kunnen beantwoorden: </a:t>
            </a:r>
            <a:endParaRPr lang="nl-NL" sz="2200" dirty="0">
              <a:latin typeface="Calibri" panose="020F0502020204030204" pitchFamily="34" charset="0"/>
              <a:cs typeface="Calibri" panose="020F0502020204030204" pitchFamily="34" charset="0"/>
            </a:endParaRPr>
          </a:p>
        </p:txBody>
      </p:sp>
      <p:sp>
        <p:nvSpPr>
          <p:cNvPr id="4" name="Rechthoek 3"/>
          <p:cNvSpPr/>
          <p:nvPr/>
        </p:nvSpPr>
        <p:spPr>
          <a:xfrm>
            <a:off x="519545" y="2439514"/>
            <a:ext cx="8305800" cy="1077218"/>
          </a:xfrm>
          <a:prstGeom prst="rect">
            <a:avLst/>
          </a:prstGeom>
        </p:spPr>
        <p:txBody>
          <a:bodyPr wrap="square">
            <a:spAutoFit/>
          </a:bodyPr>
          <a:lstStyle/>
          <a:p>
            <a:pPr marL="357188" lvl="0" indent="-357188">
              <a:spcBef>
                <a:spcPct val="50000"/>
              </a:spcBef>
            </a:pPr>
            <a:r>
              <a:rPr lang="nl-NL" sz="3200" b="1" dirty="0">
                <a:solidFill>
                  <a:srgbClr val="FF6600"/>
                </a:solidFill>
                <a:latin typeface="Calibri" panose="020F0502020204030204" pitchFamily="34" charset="0"/>
              </a:rPr>
              <a:t>Hoe kun je aantonen dat een regulator / transcriptiefactor aan </a:t>
            </a:r>
            <a:r>
              <a:rPr lang="nl-NL" sz="3200" b="1" dirty="0" err="1">
                <a:solidFill>
                  <a:srgbClr val="FF6600"/>
                </a:solidFill>
                <a:latin typeface="Calibri" panose="020F0502020204030204" pitchFamily="34" charset="0"/>
              </a:rPr>
              <a:t>promoter</a:t>
            </a:r>
            <a:r>
              <a:rPr lang="nl-NL" sz="3200" b="1" dirty="0">
                <a:solidFill>
                  <a:srgbClr val="FF6600"/>
                </a:solidFill>
                <a:latin typeface="Calibri" panose="020F0502020204030204" pitchFamily="34" charset="0"/>
              </a:rPr>
              <a:t>-DNA bindt? </a:t>
            </a:r>
          </a:p>
        </p:txBody>
      </p:sp>
      <p:sp>
        <p:nvSpPr>
          <p:cNvPr id="5" name="Tekstvak 4"/>
          <p:cNvSpPr txBox="1"/>
          <p:nvPr/>
        </p:nvSpPr>
        <p:spPr>
          <a:xfrm>
            <a:off x="519545" y="4218709"/>
            <a:ext cx="7772400" cy="430887"/>
          </a:xfrm>
          <a:prstGeom prst="rect">
            <a:avLst/>
          </a:prstGeom>
          <a:noFill/>
        </p:spPr>
        <p:txBody>
          <a:bodyPr wrap="square" rtlCol="0">
            <a:spAutoFit/>
          </a:bodyPr>
          <a:lstStyle/>
          <a:p>
            <a:r>
              <a:rPr lang="nl-NL" sz="2200" dirty="0" smtClean="0">
                <a:solidFill>
                  <a:srgbClr val="FF0000"/>
                </a:solidFill>
                <a:latin typeface="Calibri" panose="020F0502020204030204" pitchFamily="34" charset="0"/>
                <a:cs typeface="Calibri" panose="020F0502020204030204" pitchFamily="34" charset="0"/>
              </a:rPr>
              <a:t>Deze slides zijn dus </a:t>
            </a:r>
            <a:r>
              <a:rPr lang="nl-NL" sz="2200" u="sng" dirty="0" smtClean="0">
                <a:solidFill>
                  <a:srgbClr val="FF0000"/>
                </a:solidFill>
                <a:latin typeface="Calibri" panose="020F0502020204030204" pitchFamily="34" charset="0"/>
                <a:cs typeface="Calibri" panose="020F0502020204030204" pitchFamily="34" charset="0"/>
              </a:rPr>
              <a:t>extra</a:t>
            </a:r>
            <a:r>
              <a:rPr lang="nl-NL" sz="2200" dirty="0" smtClean="0">
                <a:solidFill>
                  <a:srgbClr val="FF0000"/>
                </a:solidFill>
                <a:latin typeface="Calibri" panose="020F0502020204030204" pitchFamily="34" charset="0"/>
                <a:cs typeface="Calibri" panose="020F0502020204030204" pitchFamily="34" charset="0"/>
              </a:rPr>
              <a:t> en behoren niet tot de tentamenstof.</a:t>
            </a:r>
            <a:endParaRPr lang="nl-NL" sz="2200" dirty="0">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0174624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2"/>
          <p:cNvSpPr txBox="1">
            <a:spLocks noChangeArrowheads="1"/>
          </p:cNvSpPr>
          <p:nvPr/>
        </p:nvSpPr>
        <p:spPr bwMode="auto">
          <a:xfrm>
            <a:off x="523875" y="525463"/>
            <a:ext cx="7985125" cy="5816977"/>
          </a:xfrm>
          <a:prstGeom prst="rect">
            <a:avLst/>
          </a:prstGeom>
          <a:noFill/>
          <a:ln w="9525">
            <a:noFill/>
            <a:miter lim="800000"/>
            <a:headEnd/>
            <a:tailEnd/>
          </a:ln>
        </p:spPr>
        <p:txBody>
          <a:bodyPr>
            <a:spAutoFit/>
          </a:bodyPr>
          <a:lstStyle/>
          <a:p>
            <a:pPr marL="357188" indent="-357188">
              <a:spcBef>
                <a:spcPct val="50000"/>
              </a:spcBef>
            </a:pPr>
            <a:r>
              <a:rPr lang="nl-NL" sz="3200" b="1" dirty="0">
                <a:solidFill>
                  <a:srgbClr val="FF6600"/>
                </a:solidFill>
                <a:latin typeface="Calibri" panose="020F0502020204030204" pitchFamily="34" charset="0"/>
              </a:rPr>
              <a:t>Hoe kun je aantonen dat een regulator / transcriptiefactor aan </a:t>
            </a:r>
            <a:r>
              <a:rPr lang="nl-NL" sz="3200" b="1" dirty="0" err="1">
                <a:solidFill>
                  <a:srgbClr val="FF6600"/>
                </a:solidFill>
                <a:latin typeface="Calibri" panose="020F0502020204030204" pitchFamily="34" charset="0"/>
              </a:rPr>
              <a:t>promoter</a:t>
            </a:r>
            <a:r>
              <a:rPr lang="nl-NL" sz="3200" b="1" dirty="0">
                <a:solidFill>
                  <a:srgbClr val="FF6600"/>
                </a:solidFill>
                <a:latin typeface="Calibri" panose="020F0502020204030204" pitchFamily="34" charset="0"/>
              </a:rPr>
              <a:t>-DNA bindt</a:t>
            </a:r>
            <a:r>
              <a:rPr lang="nl-NL" sz="3200" b="1" dirty="0" smtClean="0">
                <a:solidFill>
                  <a:srgbClr val="FF6600"/>
                </a:solidFill>
                <a:latin typeface="Calibri" panose="020F0502020204030204" pitchFamily="34" charset="0"/>
              </a:rPr>
              <a:t>? </a:t>
            </a:r>
            <a:endParaRPr lang="nl-NL" sz="3200" b="1" dirty="0">
              <a:solidFill>
                <a:srgbClr val="FF6600"/>
              </a:solidFill>
              <a:latin typeface="Calibri" panose="020F0502020204030204" pitchFamily="34" charset="0"/>
            </a:endParaRPr>
          </a:p>
          <a:p>
            <a:pPr marL="357188" indent="-357188">
              <a:spcBef>
                <a:spcPct val="50000"/>
              </a:spcBef>
            </a:pPr>
            <a:endParaRPr lang="nl-NL" sz="2800" b="1" dirty="0">
              <a:latin typeface="Calibri" panose="020F0502020204030204" pitchFamily="34" charset="0"/>
            </a:endParaRPr>
          </a:p>
          <a:p>
            <a:pPr marL="357188" indent="-357188">
              <a:spcBef>
                <a:spcPct val="50000"/>
              </a:spcBef>
              <a:buFont typeface="Wingdings" pitchFamily="2" charset="2"/>
              <a:buChar char="Ø"/>
            </a:pPr>
            <a:r>
              <a:rPr lang="nl-NL" sz="2800" dirty="0">
                <a:latin typeface="Calibri" panose="020F0502020204030204" pitchFamily="34" charset="0"/>
              </a:rPr>
              <a:t>Electro </a:t>
            </a:r>
            <a:r>
              <a:rPr lang="nl-NL" sz="2800" dirty="0" err="1">
                <a:latin typeface="Calibri" panose="020F0502020204030204" pitchFamily="34" charset="0"/>
              </a:rPr>
              <a:t>Mobility</a:t>
            </a:r>
            <a:r>
              <a:rPr lang="nl-NL" sz="2800" dirty="0">
                <a:latin typeface="Calibri" panose="020F0502020204030204" pitchFamily="34" charset="0"/>
              </a:rPr>
              <a:t> Shift Assay (EMSA)</a:t>
            </a:r>
          </a:p>
          <a:p>
            <a:pPr marL="357188" indent="-357188">
              <a:spcBef>
                <a:spcPct val="50000"/>
              </a:spcBef>
              <a:buFont typeface="Wingdings" pitchFamily="2" charset="2"/>
              <a:buChar char="Ø"/>
            </a:pPr>
            <a:r>
              <a:rPr lang="nl-NL" sz="2800" dirty="0" err="1">
                <a:latin typeface="Calibri" panose="020F0502020204030204" pitchFamily="34" charset="0"/>
              </a:rPr>
              <a:t>Chromatin</a:t>
            </a:r>
            <a:r>
              <a:rPr lang="nl-NL" sz="2800" dirty="0">
                <a:latin typeface="Calibri" panose="020F0502020204030204" pitchFamily="34" charset="0"/>
              </a:rPr>
              <a:t> </a:t>
            </a:r>
            <a:r>
              <a:rPr lang="nl-NL" sz="2800" dirty="0" err="1">
                <a:latin typeface="Calibri" panose="020F0502020204030204" pitchFamily="34" charset="0"/>
              </a:rPr>
              <a:t>ImmunoPrecipitation</a:t>
            </a:r>
            <a:r>
              <a:rPr lang="nl-NL" sz="2800" dirty="0">
                <a:latin typeface="Calibri" panose="020F0502020204030204" pitchFamily="34" charset="0"/>
              </a:rPr>
              <a:t> </a:t>
            </a:r>
            <a:r>
              <a:rPr lang="nl-NL" sz="2800" dirty="0" err="1">
                <a:latin typeface="Calibri" panose="020F0502020204030204" pitchFamily="34" charset="0"/>
              </a:rPr>
              <a:t>with</a:t>
            </a:r>
            <a:r>
              <a:rPr lang="nl-NL" sz="2800" dirty="0">
                <a:latin typeface="Calibri" panose="020F0502020204030204" pitchFamily="34" charset="0"/>
              </a:rPr>
              <a:t> microarray analysis (</a:t>
            </a:r>
            <a:r>
              <a:rPr lang="nl-NL" sz="2800" dirty="0" err="1">
                <a:latin typeface="Calibri" panose="020F0502020204030204" pitchFamily="34" charset="0"/>
              </a:rPr>
              <a:t>ChIP</a:t>
            </a:r>
            <a:r>
              <a:rPr lang="nl-NL" sz="2800" dirty="0">
                <a:latin typeface="Calibri" panose="020F0502020204030204" pitchFamily="34" charset="0"/>
              </a:rPr>
              <a:t>-chip)</a:t>
            </a:r>
          </a:p>
          <a:p>
            <a:pPr marL="357188" indent="-357188">
              <a:spcBef>
                <a:spcPct val="50000"/>
              </a:spcBef>
              <a:buFont typeface="Wingdings" pitchFamily="2" charset="2"/>
              <a:buChar char="Ø"/>
            </a:pPr>
            <a:r>
              <a:rPr lang="nl-NL" sz="2800" dirty="0">
                <a:latin typeface="Calibri" panose="020F0502020204030204" pitchFamily="34" charset="0"/>
              </a:rPr>
              <a:t>DNA </a:t>
            </a:r>
            <a:r>
              <a:rPr lang="nl-NL" sz="2800" dirty="0" err="1">
                <a:latin typeface="Calibri" panose="020F0502020204030204" pitchFamily="34" charset="0"/>
              </a:rPr>
              <a:t>Immunoprecipitation</a:t>
            </a:r>
            <a:r>
              <a:rPr lang="nl-NL" sz="2800" dirty="0">
                <a:latin typeface="Calibri" panose="020F0502020204030204" pitchFamily="34" charset="0"/>
              </a:rPr>
              <a:t> </a:t>
            </a:r>
            <a:r>
              <a:rPr lang="nl-NL" sz="2800" dirty="0" err="1">
                <a:latin typeface="Calibri" panose="020F0502020204030204" pitchFamily="34" charset="0"/>
              </a:rPr>
              <a:t>with</a:t>
            </a:r>
            <a:r>
              <a:rPr lang="nl-NL" sz="2800" dirty="0">
                <a:latin typeface="Calibri" panose="020F0502020204030204" pitchFamily="34" charset="0"/>
              </a:rPr>
              <a:t> microarray analysis (DIP-chip)</a:t>
            </a:r>
          </a:p>
          <a:p>
            <a:pPr marL="357188" indent="-357188">
              <a:spcBef>
                <a:spcPct val="50000"/>
              </a:spcBef>
              <a:buFont typeface="Wingdings" pitchFamily="2" charset="2"/>
              <a:buChar char="Ø"/>
            </a:pPr>
            <a:r>
              <a:rPr lang="nl-NL" sz="2800" dirty="0" err="1">
                <a:latin typeface="Calibri" panose="020F0502020204030204" pitchFamily="34" charset="0"/>
              </a:rPr>
              <a:t>Footprinting</a:t>
            </a:r>
            <a:endParaRPr lang="nl-NL" sz="2800" dirty="0">
              <a:latin typeface="Calibri" panose="020F0502020204030204" pitchFamily="34" charset="0"/>
            </a:endParaRPr>
          </a:p>
          <a:p>
            <a:pPr marL="357188" indent="-357188">
              <a:spcBef>
                <a:spcPct val="50000"/>
              </a:spcBef>
            </a:pPr>
            <a:endParaRPr lang="nl-NL" sz="2800" dirty="0">
              <a:latin typeface="Calibri" panose="020F0502020204030204" pitchFamily="34" charset="0"/>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gelshiftlarge"/>
          <p:cNvPicPr>
            <a:picLocks noChangeAspect="1" noChangeArrowheads="1"/>
          </p:cNvPicPr>
          <p:nvPr/>
        </p:nvPicPr>
        <p:blipFill>
          <a:blip r:embed="rId2" cstate="print"/>
          <a:srcRect/>
          <a:stretch>
            <a:fillRect/>
          </a:stretch>
        </p:blipFill>
        <p:spPr bwMode="auto">
          <a:xfrm>
            <a:off x="3275013" y="0"/>
            <a:ext cx="5429250" cy="6043613"/>
          </a:xfrm>
          <a:prstGeom prst="rect">
            <a:avLst/>
          </a:prstGeom>
          <a:noFill/>
          <a:ln w="9525">
            <a:noFill/>
            <a:miter lim="800000"/>
            <a:headEnd/>
            <a:tailEnd/>
          </a:ln>
        </p:spPr>
      </p:pic>
      <p:sp>
        <p:nvSpPr>
          <p:cNvPr id="45059" name="Text Box 3"/>
          <p:cNvSpPr txBox="1">
            <a:spLocks noChangeArrowheads="1"/>
          </p:cNvSpPr>
          <p:nvPr/>
        </p:nvSpPr>
        <p:spPr bwMode="auto">
          <a:xfrm>
            <a:off x="3233737" y="6489794"/>
            <a:ext cx="5511801" cy="215444"/>
          </a:xfrm>
          <a:prstGeom prst="rect">
            <a:avLst/>
          </a:prstGeom>
          <a:noFill/>
          <a:ln w="9525">
            <a:noFill/>
            <a:miter lim="800000"/>
            <a:headEnd/>
            <a:tailEnd/>
          </a:ln>
        </p:spPr>
        <p:txBody>
          <a:bodyPr wrap="square">
            <a:spAutoFit/>
          </a:bodyPr>
          <a:lstStyle/>
          <a:p>
            <a:pPr>
              <a:spcBef>
                <a:spcPct val="50000"/>
              </a:spcBef>
            </a:pPr>
            <a:r>
              <a:rPr lang="en-GB" sz="800" dirty="0">
                <a:latin typeface="Calibri" panose="020F0502020204030204" pitchFamily="34" charset="0"/>
              </a:rPr>
              <a:t>http://www.biochem.arizona.edu/classes/bioc568/protein_dna_interactions.htm</a:t>
            </a:r>
          </a:p>
        </p:txBody>
      </p:sp>
      <p:sp>
        <p:nvSpPr>
          <p:cNvPr id="45060" name="Text Box 4"/>
          <p:cNvSpPr txBox="1">
            <a:spLocks noChangeArrowheads="1"/>
          </p:cNvSpPr>
          <p:nvPr/>
        </p:nvSpPr>
        <p:spPr bwMode="auto">
          <a:xfrm>
            <a:off x="309563" y="279400"/>
            <a:ext cx="2395537" cy="2800767"/>
          </a:xfrm>
          <a:prstGeom prst="rect">
            <a:avLst/>
          </a:prstGeom>
          <a:solidFill>
            <a:schemeClr val="bg1"/>
          </a:solidFill>
          <a:ln w="9525">
            <a:noFill/>
            <a:miter lim="800000"/>
            <a:headEnd/>
            <a:tailEnd/>
          </a:ln>
        </p:spPr>
        <p:txBody>
          <a:bodyPr>
            <a:spAutoFit/>
          </a:bodyPr>
          <a:lstStyle/>
          <a:p>
            <a:pPr algn="ctr" eaLnBrk="0" hangingPunct="0"/>
            <a:r>
              <a:rPr lang="en-US" sz="2400" b="1" dirty="0">
                <a:solidFill>
                  <a:srgbClr val="FF6600"/>
                </a:solidFill>
                <a:latin typeface="Calibri" panose="020F0502020204030204" pitchFamily="34" charset="0"/>
              </a:rPr>
              <a:t>Electro mobility </a:t>
            </a:r>
          </a:p>
          <a:p>
            <a:pPr algn="ctr" eaLnBrk="0" hangingPunct="0"/>
            <a:r>
              <a:rPr lang="en-US" sz="2400" b="1" dirty="0">
                <a:solidFill>
                  <a:srgbClr val="FF6600"/>
                </a:solidFill>
                <a:latin typeface="Calibri" panose="020F0502020204030204" pitchFamily="34" charset="0"/>
              </a:rPr>
              <a:t>shift assay (EMSA)</a:t>
            </a:r>
          </a:p>
          <a:p>
            <a:pPr algn="ctr" eaLnBrk="0" hangingPunct="0"/>
            <a:endParaRPr lang="en-US" sz="2400" b="1" dirty="0">
              <a:solidFill>
                <a:schemeClr val="accent2"/>
              </a:solidFill>
              <a:latin typeface="Calibri" panose="020F0502020204030204" pitchFamily="34" charset="0"/>
            </a:endParaRPr>
          </a:p>
          <a:p>
            <a:pPr algn="ctr" eaLnBrk="0" hangingPunct="0"/>
            <a:r>
              <a:rPr lang="en-US" sz="2000" dirty="0">
                <a:latin typeface="Calibri" panose="020F0502020204030204" pitchFamily="34" charset="0"/>
              </a:rPr>
              <a:t>Om </a:t>
            </a:r>
            <a:r>
              <a:rPr lang="en-US" sz="2000" dirty="0" err="1">
                <a:latin typeface="Calibri" panose="020F0502020204030204" pitchFamily="34" charset="0"/>
              </a:rPr>
              <a:t>aan</a:t>
            </a:r>
            <a:r>
              <a:rPr lang="en-US" sz="2000" dirty="0">
                <a:latin typeface="Calibri" panose="020F0502020204030204" pitchFamily="34" charset="0"/>
              </a:rPr>
              <a:t> </a:t>
            </a:r>
            <a:r>
              <a:rPr lang="en-US" sz="2000" dirty="0" err="1">
                <a:latin typeface="Calibri" panose="020F0502020204030204" pitchFamily="34" charset="0"/>
              </a:rPr>
              <a:t>te</a:t>
            </a:r>
            <a:r>
              <a:rPr lang="en-US" sz="2000" dirty="0">
                <a:latin typeface="Calibri" panose="020F0502020204030204" pitchFamily="34" charset="0"/>
              </a:rPr>
              <a:t> </a:t>
            </a:r>
            <a:r>
              <a:rPr lang="en-US" sz="2000" dirty="0" err="1">
                <a:latin typeface="Calibri" panose="020F0502020204030204" pitchFamily="34" charset="0"/>
              </a:rPr>
              <a:t>tonen</a:t>
            </a:r>
            <a:r>
              <a:rPr lang="en-US" sz="2000" dirty="0">
                <a:latin typeface="Calibri" panose="020F0502020204030204" pitchFamily="34" charset="0"/>
              </a:rPr>
              <a:t> </a:t>
            </a:r>
            <a:r>
              <a:rPr lang="en-US" sz="2000" dirty="0" err="1">
                <a:latin typeface="Calibri" panose="020F0502020204030204" pitchFamily="34" charset="0"/>
              </a:rPr>
              <a:t>dat</a:t>
            </a:r>
            <a:r>
              <a:rPr lang="en-US" sz="2000" dirty="0">
                <a:latin typeface="Calibri" panose="020F0502020204030204" pitchFamily="34" charset="0"/>
              </a:rPr>
              <a:t> de regulator (</a:t>
            </a:r>
            <a:r>
              <a:rPr lang="en-US" sz="2000" dirty="0" err="1">
                <a:latin typeface="Calibri" panose="020F0502020204030204" pitchFamily="34" charset="0"/>
              </a:rPr>
              <a:t>eiwit</a:t>
            </a:r>
            <a:r>
              <a:rPr lang="en-US" sz="2000" dirty="0">
                <a:latin typeface="Calibri" panose="020F0502020204030204" pitchFamily="34" charset="0"/>
              </a:rPr>
              <a:t>) </a:t>
            </a:r>
            <a:r>
              <a:rPr lang="en-US" sz="2000" dirty="0" err="1">
                <a:latin typeface="Calibri" panose="020F0502020204030204" pitchFamily="34" charset="0"/>
              </a:rPr>
              <a:t>aan</a:t>
            </a:r>
            <a:r>
              <a:rPr lang="en-US" sz="2000" dirty="0">
                <a:latin typeface="Calibri" panose="020F0502020204030204" pitchFamily="34" charset="0"/>
              </a:rPr>
              <a:t> de promoter van </a:t>
            </a:r>
            <a:r>
              <a:rPr lang="en-US" sz="2000" dirty="0" err="1">
                <a:latin typeface="Calibri" panose="020F0502020204030204" pitchFamily="34" charset="0"/>
              </a:rPr>
              <a:t>interesse</a:t>
            </a:r>
            <a:r>
              <a:rPr lang="en-US" sz="2000" dirty="0">
                <a:latin typeface="Calibri" panose="020F0502020204030204" pitchFamily="34" charset="0"/>
              </a:rPr>
              <a:t> </a:t>
            </a:r>
            <a:r>
              <a:rPr lang="en-US" sz="2000" dirty="0" err="1">
                <a:latin typeface="Calibri" panose="020F0502020204030204" pitchFamily="34" charset="0"/>
              </a:rPr>
              <a:t>bindt</a:t>
            </a:r>
            <a:endParaRPr lang="en-GB" sz="2000" dirty="0">
              <a:latin typeface="Calibri" panose="020F0502020204030204" pitchFamily="34" charset="0"/>
            </a:endParaRPr>
          </a:p>
        </p:txBody>
      </p:sp>
      <p:sp>
        <p:nvSpPr>
          <p:cNvPr id="45061" name="Rectangle 5"/>
          <p:cNvSpPr>
            <a:spLocks noChangeArrowheads="1"/>
          </p:cNvSpPr>
          <p:nvPr/>
        </p:nvSpPr>
        <p:spPr bwMode="auto">
          <a:xfrm>
            <a:off x="4457700" y="0"/>
            <a:ext cx="3022600" cy="292100"/>
          </a:xfrm>
          <a:prstGeom prst="rect">
            <a:avLst/>
          </a:prstGeom>
          <a:solidFill>
            <a:schemeClr val="bg1"/>
          </a:solidFill>
          <a:ln w="9525">
            <a:noFill/>
            <a:miter lim="800000"/>
            <a:headEnd/>
            <a:tailEnd/>
          </a:ln>
        </p:spPr>
        <p:txBody>
          <a:bodyPr wrap="none" anchor="ctr"/>
          <a:lstStyle/>
          <a:p>
            <a:endParaRPr lang="nl-NL"/>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2"/>
          <p:cNvSpPr txBox="1">
            <a:spLocks noChangeArrowheads="1"/>
          </p:cNvSpPr>
          <p:nvPr/>
        </p:nvSpPr>
        <p:spPr bwMode="auto">
          <a:xfrm>
            <a:off x="1484313" y="5046663"/>
            <a:ext cx="6946900" cy="366712"/>
          </a:xfrm>
          <a:prstGeom prst="rect">
            <a:avLst/>
          </a:prstGeom>
          <a:noFill/>
          <a:ln w="9525">
            <a:noFill/>
            <a:miter lim="800000"/>
            <a:headEnd/>
            <a:tailEnd/>
          </a:ln>
        </p:spPr>
        <p:txBody>
          <a:bodyPr>
            <a:spAutoFit/>
          </a:bodyPr>
          <a:lstStyle/>
          <a:p>
            <a:pPr>
              <a:spcBef>
                <a:spcPct val="50000"/>
              </a:spcBef>
            </a:pPr>
            <a:endParaRPr lang="en-US"/>
          </a:p>
        </p:txBody>
      </p:sp>
      <p:sp>
        <p:nvSpPr>
          <p:cNvPr id="46084" name="Rectangle 6"/>
          <p:cNvSpPr>
            <a:spLocks noChangeArrowheads="1"/>
          </p:cNvSpPr>
          <p:nvPr/>
        </p:nvSpPr>
        <p:spPr bwMode="auto">
          <a:xfrm>
            <a:off x="977900" y="415925"/>
            <a:ext cx="7073900" cy="584775"/>
          </a:xfrm>
          <a:prstGeom prst="rect">
            <a:avLst/>
          </a:prstGeom>
          <a:noFill/>
          <a:ln w="9525">
            <a:noFill/>
            <a:miter lim="800000"/>
            <a:headEnd/>
            <a:tailEnd/>
          </a:ln>
        </p:spPr>
        <p:txBody>
          <a:bodyPr>
            <a:spAutoFit/>
          </a:bodyPr>
          <a:lstStyle/>
          <a:p>
            <a:pPr algn="ctr"/>
            <a:r>
              <a:rPr lang="en-US" sz="3200" b="1" dirty="0">
                <a:solidFill>
                  <a:srgbClr val="FF6600"/>
                </a:solidFill>
                <a:latin typeface="Calibri" panose="020F0502020204030204" pitchFamily="34" charset="0"/>
              </a:rPr>
              <a:t>Electro mobility shift assay (EMSA)</a:t>
            </a:r>
          </a:p>
        </p:txBody>
      </p:sp>
      <p:pic>
        <p:nvPicPr>
          <p:cNvPr id="2" name="Afbeelding 1"/>
          <p:cNvPicPr>
            <a:picLocks noChangeAspect="1"/>
          </p:cNvPicPr>
          <p:nvPr/>
        </p:nvPicPr>
        <p:blipFill>
          <a:blip r:embed="rId2"/>
          <a:stretch>
            <a:fillRect/>
          </a:stretch>
        </p:blipFill>
        <p:spPr>
          <a:xfrm>
            <a:off x="634420" y="1244493"/>
            <a:ext cx="8276498" cy="4645308"/>
          </a:xfrm>
          <a:prstGeom prst="rect">
            <a:avLst/>
          </a:prstGeom>
        </p:spPr>
      </p:pic>
      <p:sp>
        <p:nvSpPr>
          <p:cNvPr id="3" name="Rechthoek 2"/>
          <p:cNvSpPr/>
          <p:nvPr/>
        </p:nvSpPr>
        <p:spPr>
          <a:xfrm>
            <a:off x="1484313" y="6133594"/>
            <a:ext cx="4572000" cy="215444"/>
          </a:xfrm>
          <a:prstGeom prst="rect">
            <a:avLst/>
          </a:prstGeom>
        </p:spPr>
        <p:txBody>
          <a:bodyPr>
            <a:spAutoFit/>
          </a:bodyPr>
          <a:lstStyle/>
          <a:p>
            <a:r>
              <a:rPr lang="nl-NL" sz="800" dirty="0"/>
              <a:t>https://</a:t>
            </a:r>
            <a:r>
              <a:rPr lang="nl-NL" sz="800" dirty="0" smtClean="0"/>
              <a:t>www.researchgate.net/post/EMSA</a:t>
            </a:r>
            <a:endParaRPr lang="nl-NL" sz="800"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ChangeArrowheads="1"/>
          </p:cNvSpPr>
          <p:nvPr/>
        </p:nvSpPr>
        <p:spPr bwMode="auto">
          <a:xfrm>
            <a:off x="150813" y="128588"/>
            <a:ext cx="8740775" cy="976312"/>
          </a:xfrm>
          <a:prstGeom prst="rect">
            <a:avLst/>
          </a:prstGeom>
          <a:noFill/>
          <a:ln w="9525">
            <a:noFill/>
            <a:miter lim="800000"/>
            <a:headEnd/>
            <a:tailEnd/>
          </a:ln>
        </p:spPr>
        <p:txBody>
          <a:bodyPr anchor="ctr">
            <a:spAutoFit/>
          </a:bodyPr>
          <a:lstStyle/>
          <a:p>
            <a:pPr algn="ctr"/>
            <a:r>
              <a:rPr lang="nl-NL" sz="2200" dirty="0" err="1">
                <a:solidFill>
                  <a:srgbClr val="FF6600"/>
                </a:solidFill>
                <a:latin typeface="Calibri" panose="020F0502020204030204" pitchFamily="34" charset="0"/>
              </a:rPr>
              <a:t>ChIP</a:t>
            </a:r>
            <a:r>
              <a:rPr lang="nl-NL" sz="2200" dirty="0">
                <a:solidFill>
                  <a:srgbClr val="FF6600"/>
                </a:solidFill>
                <a:latin typeface="Calibri" panose="020F0502020204030204" pitchFamily="34" charset="0"/>
              </a:rPr>
              <a:t>-chip (</a:t>
            </a:r>
            <a:r>
              <a:rPr lang="nl-NL" sz="2200" dirty="0" err="1">
                <a:solidFill>
                  <a:srgbClr val="FF6600"/>
                </a:solidFill>
                <a:latin typeface="Calibri" panose="020F0502020204030204" pitchFamily="34" charset="0"/>
              </a:rPr>
              <a:t>Chromatin</a:t>
            </a:r>
            <a:r>
              <a:rPr lang="nl-NL" sz="2200" dirty="0">
                <a:solidFill>
                  <a:srgbClr val="FF6600"/>
                </a:solidFill>
                <a:latin typeface="Calibri" panose="020F0502020204030204" pitchFamily="34" charset="0"/>
              </a:rPr>
              <a:t> </a:t>
            </a:r>
            <a:r>
              <a:rPr lang="nl-NL" sz="2200" dirty="0" err="1">
                <a:solidFill>
                  <a:srgbClr val="FF6600"/>
                </a:solidFill>
                <a:latin typeface="Calibri" panose="020F0502020204030204" pitchFamily="34" charset="0"/>
              </a:rPr>
              <a:t>ImmunoPrecipitation</a:t>
            </a:r>
            <a:r>
              <a:rPr lang="nl-NL" sz="2200" dirty="0">
                <a:solidFill>
                  <a:srgbClr val="FF6600"/>
                </a:solidFill>
                <a:latin typeface="Calibri" panose="020F0502020204030204" pitchFamily="34" charset="0"/>
              </a:rPr>
              <a:t> </a:t>
            </a:r>
            <a:r>
              <a:rPr lang="nl-NL" sz="2200" dirty="0" err="1">
                <a:solidFill>
                  <a:srgbClr val="FF6600"/>
                </a:solidFill>
                <a:latin typeface="Calibri" panose="020F0502020204030204" pitchFamily="34" charset="0"/>
              </a:rPr>
              <a:t>with</a:t>
            </a:r>
            <a:r>
              <a:rPr lang="nl-NL" sz="2200" dirty="0">
                <a:solidFill>
                  <a:srgbClr val="FF6600"/>
                </a:solidFill>
                <a:latin typeface="Calibri" panose="020F0502020204030204" pitchFamily="34" charset="0"/>
              </a:rPr>
              <a:t> microarray analysis):</a:t>
            </a:r>
          </a:p>
          <a:p>
            <a:pPr algn="ctr"/>
            <a:r>
              <a:rPr lang="nl-NL" dirty="0" err="1" smtClean="0">
                <a:latin typeface="Calibri" panose="020F0502020204030204" pitchFamily="34" charset="0"/>
              </a:rPr>
              <a:t>To</a:t>
            </a:r>
            <a:r>
              <a:rPr lang="nl-NL" dirty="0" smtClean="0">
                <a:latin typeface="Calibri" panose="020F0502020204030204" pitchFamily="34" charset="0"/>
              </a:rPr>
              <a:t> </a:t>
            </a:r>
            <a:r>
              <a:rPr lang="nl-NL" dirty="0" err="1">
                <a:latin typeface="Calibri" panose="020F0502020204030204" pitchFamily="34" charset="0"/>
              </a:rPr>
              <a:t>identify</a:t>
            </a:r>
            <a:r>
              <a:rPr lang="nl-NL" dirty="0">
                <a:latin typeface="Calibri" panose="020F0502020204030204" pitchFamily="34" charset="0"/>
              </a:rPr>
              <a:t> the </a:t>
            </a:r>
            <a:r>
              <a:rPr lang="nl-NL" dirty="0" err="1">
                <a:latin typeface="Calibri" panose="020F0502020204030204" pitchFamily="34" charset="0"/>
              </a:rPr>
              <a:t>genomic</a:t>
            </a:r>
            <a:r>
              <a:rPr lang="nl-NL" dirty="0">
                <a:latin typeface="Calibri" panose="020F0502020204030204" pitchFamily="34" charset="0"/>
              </a:rPr>
              <a:t> DNA sites </a:t>
            </a:r>
            <a:r>
              <a:rPr lang="nl-NL" dirty="0" err="1">
                <a:latin typeface="Calibri" panose="020F0502020204030204" pitchFamily="34" charset="0"/>
              </a:rPr>
              <a:t>bound</a:t>
            </a:r>
            <a:r>
              <a:rPr lang="nl-NL" dirty="0">
                <a:latin typeface="Calibri" panose="020F0502020204030204" pitchFamily="34" charset="0"/>
              </a:rPr>
              <a:t> </a:t>
            </a:r>
            <a:r>
              <a:rPr lang="nl-NL" dirty="0" err="1">
                <a:latin typeface="Calibri" panose="020F0502020204030204" pitchFamily="34" charset="0"/>
              </a:rPr>
              <a:t>by</a:t>
            </a:r>
            <a:r>
              <a:rPr lang="nl-NL" dirty="0">
                <a:latin typeface="Calibri" panose="020F0502020204030204" pitchFamily="34" charset="0"/>
              </a:rPr>
              <a:t> a </a:t>
            </a:r>
            <a:r>
              <a:rPr lang="nl-NL" dirty="0" err="1">
                <a:latin typeface="Calibri" panose="020F0502020204030204" pitchFamily="34" charset="0"/>
              </a:rPr>
              <a:t>given</a:t>
            </a:r>
            <a:r>
              <a:rPr lang="nl-NL" dirty="0">
                <a:latin typeface="Calibri" panose="020F0502020204030204" pitchFamily="34" charset="0"/>
              </a:rPr>
              <a:t> </a:t>
            </a:r>
            <a:r>
              <a:rPr lang="nl-NL" dirty="0" err="1">
                <a:latin typeface="Calibri" panose="020F0502020204030204" pitchFamily="34" charset="0"/>
              </a:rPr>
              <a:t>protein</a:t>
            </a:r>
            <a:r>
              <a:rPr lang="nl-NL" dirty="0">
                <a:latin typeface="Calibri" panose="020F0502020204030204" pitchFamily="34" charset="0"/>
              </a:rPr>
              <a:t> of interest (POI) </a:t>
            </a:r>
            <a:r>
              <a:rPr lang="nl-NL" i="1" dirty="0">
                <a:latin typeface="Calibri" panose="020F0502020204030204" pitchFamily="34" charset="0"/>
              </a:rPr>
              <a:t>in vivo</a:t>
            </a:r>
            <a:r>
              <a:rPr lang="nl-NL" dirty="0">
                <a:latin typeface="Calibri" panose="020F0502020204030204" pitchFamily="34" charset="0"/>
              </a:rPr>
              <a:t> (Fish </a:t>
            </a:r>
            <a:r>
              <a:rPr lang="nl-NL" dirty="0" err="1">
                <a:latin typeface="Calibri" panose="020F0502020204030204" pitchFamily="34" charset="0"/>
              </a:rPr>
              <a:t>and</a:t>
            </a:r>
            <a:r>
              <a:rPr lang="nl-NL" dirty="0">
                <a:latin typeface="Calibri" panose="020F0502020204030204" pitchFamily="34" charset="0"/>
              </a:rPr>
              <a:t> chip), vanaf </a:t>
            </a:r>
            <a:r>
              <a:rPr lang="nl-NL" dirty="0" smtClean="0">
                <a:latin typeface="Calibri" panose="020F0502020204030204" pitchFamily="34" charset="0"/>
              </a:rPr>
              <a:t>ca. </a:t>
            </a:r>
            <a:r>
              <a:rPr lang="nl-NL" dirty="0">
                <a:latin typeface="Calibri" panose="020F0502020204030204" pitchFamily="34" charset="0"/>
              </a:rPr>
              <a:t>2000.</a:t>
            </a:r>
          </a:p>
        </p:txBody>
      </p:sp>
      <p:pic>
        <p:nvPicPr>
          <p:cNvPr id="47107" name="Picture 3" descr="ChIP-on-chip_wet-lab"/>
          <p:cNvPicPr>
            <a:picLocks noChangeAspect="1" noChangeArrowheads="1"/>
          </p:cNvPicPr>
          <p:nvPr/>
        </p:nvPicPr>
        <p:blipFill>
          <a:blip r:embed="rId2" cstate="print"/>
          <a:srcRect/>
          <a:stretch>
            <a:fillRect/>
          </a:stretch>
        </p:blipFill>
        <p:spPr bwMode="auto">
          <a:xfrm>
            <a:off x="165100" y="1233488"/>
            <a:ext cx="8731250" cy="5526087"/>
          </a:xfrm>
          <a:prstGeom prst="rect">
            <a:avLst/>
          </a:prstGeom>
          <a:noFill/>
          <a:ln w="9525">
            <a:noFill/>
            <a:miter lim="800000"/>
            <a:headEnd/>
            <a:tailEnd/>
          </a:ln>
        </p:spPr>
      </p:pic>
      <p:sp>
        <p:nvSpPr>
          <p:cNvPr id="47108" name="Text Box 4"/>
          <p:cNvSpPr txBox="1">
            <a:spLocks noChangeArrowheads="1"/>
          </p:cNvSpPr>
          <p:nvPr/>
        </p:nvSpPr>
        <p:spPr bwMode="auto">
          <a:xfrm>
            <a:off x="7327900" y="6310313"/>
            <a:ext cx="1214438" cy="215444"/>
          </a:xfrm>
          <a:prstGeom prst="rect">
            <a:avLst/>
          </a:prstGeom>
          <a:noFill/>
          <a:ln w="9525">
            <a:noFill/>
            <a:miter lim="800000"/>
            <a:headEnd/>
            <a:tailEnd/>
          </a:ln>
        </p:spPr>
        <p:txBody>
          <a:bodyPr>
            <a:spAutoFit/>
          </a:bodyPr>
          <a:lstStyle/>
          <a:p>
            <a:pPr>
              <a:spcBef>
                <a:spcPct val="50000"/>
              </a:spcBef>
            </a:pPr>
            <a:r>
              <a:rPr lang="en-US" sz="800" dirty="0"/>
              <a:t>Wikipedia</a:t>
            </a:r>
            <a:endParaRPr lang="nl-NL" sz="800"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Figure 1.">
            <a:hlinkClick r:id="rId2"/>
          </p:cNvPr>
          <p:cNvPicPr>
            <a:picLocks noChangeAspect="1" noChangeArrowheads="1"/>
          </p:cNvPicPr>
          <p:nvPr/>
        </p:nvPicPr>
        <p:blipFill>
          <a:blip r:embed="rId3" cstate="print"/>
          <a:srcRect/>
          <a:stretch>
            <a:fillRect/>
          </a:stretch>
        </p:blipFill>
        <p:spPr bwMode="auto">
          <a:xfrm>
            <a:off x="4724400" y="160338"/>
            <a:ext cx="3582988" cy="6515100"/>
          </a:xfrm>
          <a:prstGeom prst="rect">
            <a:avLst/>
          </a:prstGeom>
          <a:noFill/>
          <a:ln w="9525">
            <a:noFill/>
            <a:miter lim="800000"/>
            <a:headEnd/>
            <a:tailEnd/>
          </a:ln>
        </p:spPr>
      </p:pic>
      <p:sp>
        <p:nvSpPr>
          <p:cNvPr id="48131" name="Rectangle 3"/>
          <p:cNvSpPr>
            <a:spLocks noChangeArrowheads="1"/>
          </p:cNvSpPr>
          <p:nvPr/>
        </p:nvSpPr>
        <p:spPr bwMode="auto">
          <a:xfrm>
            <a:off x="258763" y="336550"/>
            <a:ext cx="4057650" cy="1770063"/>
          </a:xfrm>
          <a:prstGeom prst="rect">
            <a:avLst/>
          </a:prstGeom>
          <a:noFill/>
          <a:ln w="9525">
            <a:noFill/>
            <a:miter lim="800000"/>
            <a:headEnd/>
            <a:tailEnd/>
          </a:ln>
        </p:spPr>
        <p:txBody>
          <a:bodyPr anchor="ctr">
            <a:spAutoFit/>
          </a:bodyPr>
          <a:lstStyle/>
          <a:p>
            <a:r>
              <a:rPr lang="nl-NL" sz="2000" b="1" dirty="0">
                <a:solidFill>
                  <a:srgbClr val="FF6600"/>
                </a:solidFill>
                <a:latin typeface="Calibri" panose="020F0502020204030204" pitchFamily="34" charset="0"/>
                <a:cs typeface="Calibri" panose="020F0502020204030204" pitchFamily="34" charset="0"/>
              </a:rPr>
              <a:t>DNA </a:t>
            </a:r>
            <a:r>
              <a:rPr lang="nl-NL" sz="2000" b="1" dirty="0" err="1">
                <a:solidFill>
                  <a:srgbClr val="FF6600"/>
                </a:solidFill>
                <a:latin typeface="Calibri" panose="020F0502020204030204" pitchFamily="34" charset="0"/>
                <a:cs typeface="Calibri" panose="020F0502020204030204" pitchFamily="34" charset="0"/>
              </a:rPr>
              <a:t>Immunoprecipitation</a:t>
            </a:r>
            <a:r>
              <a:rPr lang="nl-NL" sz="2000" b="1" dirty="0">
                <a:solidFill>
                  <a:srgbClr val="FF6600"/>
                </a:solidFill>
                <a:latin typeface="Calibri" panose="020F0502020204030204" pitchFamily="34" charset="0"/>
                <a:cs typeface="Calibri" panose="020F0502020204030204" pitchFamily="34" charset="0"/>
              </a:rPr>
              <a:t> (DIP)</a:t>
            </a:r>
            <a:r>
              <a:rPr lang="nl-NL" dirty="0">
                <a:solidFill>
                  <a:srgbClr val="FF6600"/>
                </a:solidFill>
                <a:latin typeface="Calibri" panose="020F0502020204030204" pitchFamily="34" charset="0"/>
                <a:cs typeface="Calibri" panose="020F0502020204030204" pitchFamily="34" charset="0"/>
              </a:rPr>
              <a:t> </a:t>
            </a:r>
          </a:p>
          <a:p>
            <a:endParaRPr lang="nl-NL" dirty="0">
              <a:latin typeface="Calibri" panose="020F0502020204030204" pitchFamily="34" charset="0"/>
              <a:cs typeface="Calibri" panose="020F0502020204030204" pitchFamily="34" charset="0"/>
            </a:endParaRPr>
          </a:p>
          <a:p>
            <a:r>
              <a:rPr lang="nl-NL" dirty="0" err="1">
                <a:latin typeface="Calibri" panose="020F0502020204030204" pitchFamily="34" charset="0"/>
                <a:cs typeface="Calibri" panose="020F0502020204030204" pitchFamily="34" charset="0"/>
              </a:rPr>
              <a:t>After</a:t>
            </a:r>
            <a:r>
              <a:rPr lang="nl-NL" dirty="0">
                <a:latin typeface="Calibri" panose="020F0502020204030204" pitchFamily="34" charset="0"/>
                <a:cs typeface="Calibri" panose="020F0502020204030204" pitchFamily="34" charset="0"/>
              </a:rPr>
              <a:t> DNA is </a:t>
            </a:r>
            <a:r>
              <a:rPr lang="nl-NL" dirty="0" err="1">
                <a:latin typeface="Calibri" panose="020F0502020204030204" pitchFamily="34" charset="0"/>
                <a:cs typeface="Calibri" panose="020F0502020204030204" pitchFamily="34" charset="0"/>
              </a:rPr>
              <a:t>isolated</a:t>
            </a:r>
            <a:r>
              <a:rPr lang="nl-NL" dirty="0">
                <a:latin typeface="Calibri" panose="020F0502020204030204" pitchFamily="34" charset="0"/>
                <a:cs typeface="Calibri" panose="020F0502020204030204" pitchFamily="34" charset="0"/>
              </a:rPr>
              <a:t> </a:t>
            </a:r>
            <a:r>
              <a:rPr lang="nl-NL" dirty="0" err="1">
                <a:latin typeface="Calibri" panose="020F0502020204030204" pitchFamily="34" charset="0"/>
                <a:cs typeface="Calibri" panose="020F0502020204030204" pitchFamily="34" charset="0"/>
              </a:rPr>
              <a:t>by</a:t>
            </a:r>
            <a:r>
              <a:rPr lang="nl-NL" dirty="0">
                <a:latin typeface="Calibri" panose="020F0502020204030204" pitchFamily="34" charset="0"/>
                <a:cs typeface="Calibri" panose="020F0502020204030204" pitchFamily="34" charset="0"/>
              </a:rPr>
              <a:t> DIP, </a:t>
            </a:r>
            <a:r>
              <a:rPr lang="nl-NL" dirty="0" err="1">
                <a:latin typeface="Calibri" panose="020F0502020204030204" pitchFamily="34" charset="0"/>
                <a:cs typeface="Calibri" panose="020F0502020204030204" pitchFamily="34" charset="0"/>
              </a:rPr>
              <a:t>it</a:t>
            </a:r>
            <a:r>
              <a:rPr lang="nl-NL" dirty="0">
                <a:latin typeface="Calibri" panose="020F0502020204030204" pitchFamily="34" charset="0"/>
                <a:cs typeface="Calibri" panose="020F0502020204030204" pitchFamily="34" charset="0"/>
              </a:rPr>
              <a:t> is most </a:t>
            </a:r>
            <a:r>
              <a:rPr lang="nl-NL" dirty="0" err="1">
                <a:latin typeface="Calibri" panose="020F0502020204030204" pitchFamily="34" charset="0"/>
                <a:cs typeface="Calibri" panose="020F0502020204030204" pitchFamily="34" charset="0"/>
              </a:rPr>
              <a:t>efficiently</a:t>
            </a:r>
            <a:r>
              <a:rPr lang="nl-NL" dirty="0">
                <a:latin typeface="Calibri" panose="020F0502020204030204" pitchFamily="34" charset="0"/>
                <a:cs typeface="Calibri" panose="020F0502020204030204" pitchFamily="34" charset="0"/>
              </a:rPr>
              <a:t> </a:t>
            </a:r>
            <a:r>
              <a:rPr lang="nl-NL" dirty="0" err="1">
                <a:latin typeface="Calibri" panose="020F0502020204030204" pitchFamily="34" charset="0"/>
                <a:cs typeface="Calibri" panose="020F0502020204030204" pitchFamily="34" charset="0"/>
              </a:rPr>
              <a:t>detected</a:t>
            </a:r>
            <a:r>
              <a:rPr lang="nl-NL" dirty="0">
                <a:latin typeface="Calibri" panose="020F0502020204030204" pitchFamily="34" charset="0"/>
                <a:cs typeface="Calibri" panose="020F0502020204030204" pitchFamily="34" charset="0"/>
              </a:rPr>
              <a:t> </a:t>
            </a:r>
            <a:r>
              <a:rPr lang="nl-NL" dirty="0" err="1">
                <a:latin typeface="Calibri" panose="020F0502020204030204" pitchFamily="34" charset="0"/>
                <a:cs typeface="Calibri" panose="020F0502020204030204" pitchFamily="34" charset="0"/>
              </a:rPr>
              <a:t>using</a:t>
            </a:r>
            <a:r>
              <a:rPr lang="nl-NL" dirty="0">
                <a:latin typeface="Calibri" panose="020F0502020204030204" pitchFamily="34" charset="0"/>
                <a:cs typeface="Calibri" panose="020F0502020204030204" pitchFamily="34" charset="0"/>
              </a:rPr>
              <a:t> DNA microarray (DIP-chip) or high-</a:t>
            </a:r>
            <a:r>
              <a:rPr lang="nl-NL" dirty="0" err="1">
                <a:latin typeface="Calibri" panose="020F0502020204030204" pitchFamily="34" charset="0"/>
                <a:cs typeface="Calibri" panose="020F0502020204030204" pitchFamily="34" charset="0"/>
              </a:rPr>
              <a:t>throughput</a:t>
            </a:r>
            <a:r>
              <a:rPr lang="nl-NL" dirty="0">
                <a:latin typeface="Calibri" panose="020F0502020204030204" pitchFamily="34" charset="0"/>
                <a:cs typeface="Calibri" panose="020F0502020204030204" pitchFamily="34" charset="0"/>
              </a:rPr>
              <a:t> </a:t>
            </a:r>
            <a:r>
              <a:rPr lang="nl-NL" dirty="0" err="1">
                <a:latin typeface="Calibri" panose="020F0502020204030204" pitchFamily="34" charset="0"/>
                <a:cs typeface="Calibri" panose="020F0502020204030204" pitchFamily="34" charset="0"/>
              </a:rPr>
              <a:t>sequencing</a:t>
            </a:r>
            <a:r>
              <a:rPr lang="nl-NL" dirty="0">
                <a:latin typeface="Calibri" panose="020F0502020204030204" pitchFamily="34" charset="0"/>
                <a:cs typeface="Calibri" panose="020F0502020204030204" pitchFamily="34" charset="0"/>
              </a:rPr>
              <a:t> (DIP-</a:t>
            </a:r>
            <a:r>
              <a:rPr lang="nl-NL" dirty="0" err="1">
                <a:latin typeface="Calibri" panose="020F0502020204030204" pitchFamily="34" charset="0"/>
                <a:cs typeface="Calibri" panose="020F0502020204030204" pitchFamily="34" charset="0"/>
              </a:rPr>
              <a:t>seq</a:t>
            </a:r>
            <a:r>
              <a:rPr lang="nl-NL" dirty="0">
                <a:latin typeface="Calibri" panose="020F0502020204030204" pitchFamily="34" charset="0"/>
                <a:cs typeface="Calibri" panose="020F0502020204030204" pitchFamily="34" charset="0"/>
              </a:rPr>
              <a:t>). </a:t>
            </a:r>
          </a:p>
        </p:txBody>
      </p:sp>
      <p:sp>
        <p:nvSpPr>
          <p:cNvPr id="48132" name="Rectangle 4"/>
          <p:cNvSpPr>
            <a:spLocks noChangeArrowheads="1"/>
          </p:cNvSpPr>
          <p:nvPr/>
        </p:nvSpPr>
        <p:spPr bwMode="auto">
          <a:xfrm>
            <a:off x="231775" y="5916504"/>
            <a:ext cx="3635375" cy="646331"/>
          </a:xfrm>
          <a:prstGeom prst="rect">
            <a:avLst/>
          </a:prstGeom>
          <a:noFill/>
          <a:ln w="9525">
            <a:noFill/>
            <a:miter lim="800000"/>
            <a:headEnd/>
            <a:tailEnd/>
          </a:ln>
        </p:spPr>
        <p:txBody>
          <a:bodyPr lIns="79350" tIns="0" rIns="0" bIns="0" anchor="ctr">
            <a:spAutoFit/>
          </a:bodyPr>
          <a:lstStyle/>
          <a:p>
            <a:pPr algn="ctr"/>
            <a:r>
              <a:rPr lang="nl-NL" sz="1200" b="1" dirty="0">
                <a:latin typeface="Calibri" panose="020F0502020204030204" pitchFamily="34" charset="0"/>
                <a:cs typeface="Calibri" panose="020F0502020204030204" pitchFamily="34" charset="0"/>
              </a:rPr>
              <a:t>DIP-chip: Rapid </a:t>
            </a:r>
            <a:r>
              <a:rPr lang="nl-NL" sz="1200" b="1" dirty="0" err="1">
                <a:latin typeface="Calibri" panose="020F0502020204030204" pitchFamily="34" charset="0"/>
                <a:cs typeface="Calibri" panose="020F0502020204030204" pitchFamily="34" charset="0"/>
              </a:rPr>
              <a:t>and</a:t>
            </a:r>
            <a:r>
              <a:rPr lang="nl-NL" sz="1200" b="1" dirty="0">
                <a:latin typeface="Calibri" panose="020F0502020204030204" pitchFamily="34" charset="0"/>
                <a:cs typeface="Calibri" panose="020F0502020204030204" pitchFamily="34" charset="0"/>
              </a:rPr>
              <a:t> accurate </a:t>
            </a:r>
            <a:r>
              <a:rPr lang="nl-NL" sz="1200" b="1" dirty="0" err="1">
                <a:latin typeface="Calibri" panose="020F0502020204030204" pitchFamily="34" charset="0"/>
                <a:cs typeface="Calibri" panose="020F0502020204030204" pitchFamily="34" charset="0"/>
              </a:rPr>
              <a:t>determination</a:t>
            </a:r>
            <a:r>
              <a:rPr lang="nl-NL" sz="1200" b="1" dirty="0">
                <a:latin typeface="Calibri" panose="020F0502020204030204" pitchFamily="34" charset="0"/>
                <a:cs typeface="Calibri" panose="020F0502020204030204" pitchFamily="34" charset="0"/>
              </a:rPr>
              <a:t> of DNA-binding </a:t>
            </a:r>
            <a:r>
              <a:rPr lang="nl-NL" sz="1200" b="1" dirty="0" err="1">
                <a:latin typeface="Calibri" panose="020F0502020204030204" pitchFamily="34" charset="0"/>
                <a:cs typeface="Calibri" panose="020F0502020204030204" pitchFamily="34" charset="0"/>
              </a:rPr>
              <a:t>specificity</a:t>
            </a:r>
            <a:endParaRPr lang="nl-NL" sz="1200" b="1" dirty="0">
              <a:latin typeface="Calibri" panose="020F0502020204030204" pitchFamily="34" charset="0"/>
              <a:cs typeface="Calibri" panose="020F0502020204030204" pitchFamily="34" charset="0"/>
            </a:endParaRPr>
          </a:p>
          <a:p>
            <a:pPr algn="ctr"/>
            <a:r>
              <a:rPr lang="nl-NL" sz="1200" dirty="0" err="1">
                <a:latin typeface="Calibri" panose="020F0502020204030204" pitchFamily="34" charset="0"/>
                <a:cs typeface="Calibri" panose="020F0502020204030204" pitchFamily="34" charset="0"/>
              </a:rPr>
              <a:t>Genome</a:t>
            </a:r>
            <a:r>
              <a:rPr lang="nl-NL" sz="1200" dirty="0">
                <a:latin typeface="Calibri" panose="020F0502020204030204" pitchFamily="34" charset="0"/>
                <a:cs typeface="Calibri" panose="020F0502020204030204" pitchFamily="34" charset="0"/>
              </a:rPr>
              <a:t> </a:t>
            </a:r>
            <a:r>
              <a:rPr lang="nl-NL" sz="1200" dirty="0" err="1">
                <a:latin typeface="Calibri" panose="020F0502020204030204" pitchFamily="34" charset="0"/>
                <a:cs typeface="Calibri" panose="020F0502020204030204" pitchFamily="34" charset="0"/>
              </a:rPr>
              <a:t>Res</a:t>
            </a:r>
            <a:r>
              <a:rPr lang="nl-NL" sz="1200" dirty="0">
                <a:latin typeface="Calibri" panose="020F0502020204030204" pitchFamily="34" charset="0"/>
                <a:cs typeface="Calibri" panose="020F0502020204030204" pitchFamily="34" charset="0"/>
              </a:rPr>
              <a:t>. 2005. </a:t>
            </a:r>
            <a:r>
              <a:rPr lang="nl-NL" sz="1200" b="1" dirty="0">
                <a:latin typeface="Calibri" panose="020F0502020204030204" pitchFamily="34" charset="0"/>
                <a:cs typeface="Calibri" panose="020F0502020204030204" pitchFamily="34" charset="0"/>
              </a:rPr>
              <a:t>15: </a:t>
            </a:r>
            <a:r>
              <a:rPr lang="nl-NL" sz="1200" dirty="0">
                <a:latin typeface="Calibri" panose="020F0502020204030204" pitchFamily="34" charset="0"/>
                <a:cs typeface="Calibri" panose="020F0502020204030204" pitchFamily="34" charset="0"/>
              </a:rPr>
              <a:t>421-427</a:t>
            </a:r>
            <a:r>
              <a:rPr lang="nl-NL" dirty="0">
                <a:latin typeface="Calibri" panose="020F0502020204030204" pitchFamily="34" charset="0"/>
                <a:cs typeface="Calibri" panose="020F0502020204030204" pitchFamily="34" charset="0"/>
              </a:rPr>
              <a:t> </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ext Box 3"/>
          <p:cNvSpPr txBox="1">
            <a:spLocks noChangeArrowheads="1"/>
          </p:cNvSpPr>
          <p:nvPr/>
        </p:nvSpPr>
        <p:spPr bwMode="auto">
          <a:xfrm>
            <a:off x="2136775" y="401638"/>
            <a:ext cx="5076825" cy="519112"/>
          </a:xfrm>
          <a:prstGeom prst="rect">
            <a:avLst/>
          </a:prstGeom>
          <a:noFill/>
          <a:ln w="9525">
            <a:noFill/>
            <a:miter lim="800000"/>
            <a:headEnd/>
            <a:tailEnd/>
          </a:ln>
        </p:spPr>
        <p:txBody>
          <a:bodyPr>
            <a:spAutoFit/>
          </a:bodyPr>
          <a:lstStyle/>
          <a:p>
            <a:pPr>
              <a:spcBef>
                <a:spcPct val="50000"/>
              </a:spcBef>
            </a:pPr>
            <a:r>
              <a:rPr lang="en-US" sz="2800" b="1" i="1" dirty="0">
                <a:solidFill>
                  <a:srgbClr val="FF6600"/>
                </a:solidFill>
                <a:latin typeface="Calibri" panose="020F0502020204030204" pitchFamily="34" charset="0"/>
                <a:cs typeface="Calibri" panose="020F0502020204030204" pitchFamily="34" charset="0"/>
              </a:rPr>
              <a:t>L</a:t>
            </a:r>
            <a:r>
              <a:rPr lang="en-US" sz="2800" b="1" i="1" dirty="0" smtClean="0">
                <a:solidFill>
                  <a:srgbClr val="FF6600"/>
                </a:solidFill>
                <a:latin typeface="Calibri" panose="020F0502020204030204" pitchFamily="34" charset="0"/>
                <a:cs typeface="Calibri" panose="020F0502020204030204" pitchFamily="34" charset="0"/>
              </a:rPr>
              <a:t>ac</a:t>
            </a:r>
            <a:r>
              <a:rPr lang="en-US" sz="2800" b="1" dirty="0" smtClean="0">
                <a:solidFill>
                  <a:srgbClr val="FF6600"/>
                </a:solidFill>
                <a:latin typeface="Calibri" panose="020F0502020204030204" pitchFamily="34" charset="0"/>
                <a:cs typeface="Calibri" panose="020F0502020204030204" pitchFamily="34" charset="0"/>
              </a:rPr>
              <a:t> operon – De </a:t>
            </a:r>
            <a:r>
              <a:rPr lang="en-US" sz="2800" b="1" dirty="0" err="1" smtClean="0">
                <a:solidFill>
                  <a:srgbClr val="FF6600"/>
                </a:solidFill>
                <a:latin typeface="Calibri" panose="020F0502020204030204" pitchFamily="34" charset="0"/>
                <a:cs typeface="Calibri" panose="020F0502020204030204" pitchFamily="34" charset="0"/>
              </a:rPr>
              <a:t>Spelers</a:t>
            </a:r>
            <a:endParaRPr lang="nl-NL" sz="2800" b="1" dirty="0">
              <a:solidFill>
                <a:srgbClr val="FF6600"/>
              </a:solidFill>
              <a:latin typeface="Calibri" panose="020F0502020204030204" pitchFamily="34" charset="0"/>
              <a:cs typeface="Calibri" panose="020F0502020204030204" pitchFamily="34" charset="0"/>
            </a:endParaRPr>
          </a:p>
        </p:txBody>
      </p:sp>
      <p:pic>
        <p:nvPicPr>
          <p:cNvPr id="2" name="Afbeelding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602" y="1922853"/>
            <a:ext cx="8795669" cy="3395596"/>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p:cNvPicPr>
            <a:picLocks noChangeAspect="1"/>
          </p:cNvPicPr>
          <p:nvPr/>
        </p:nvPicPr>
        <p:blipFill>
          <a:blip r:embed="rId2"/>
          <a:stretch>
            <a:fillRect/>
          </a:stretch>
        </p:blipFill>
        <p:spPr>
          <a:xfrm>
            <a:off x="794544" y="112753"/>
            <a:ext cx="7486650" cy="6524625"/>
          </a:xfrm>
          <a:prstGeom prst="rect">
            <a:avLst/>
          </a:prstGeom>
        </p:spPr>
      </p:pic>
      <p:sp>
        <p:nvSpPr>
          <p:cNvPr id="5124" name="Text Box 4"/>
          <p:cNvSpPr txBox="1">
            <a:spLocks noChangeArrowheads="1"/>
          </p:cNvSpPr>
          <p:nvPr/>
        </p:nvSpPr>
        <p:spPr bwMode="auto">
          <a:xfrm>
            <a:off x="401823" y="4695825"/>
            <a:ext cx="2592388" cy="1828800"/>
          </a:xfrm>
          <a:prstGeom prst="rect">
            <a:avLst/>
          </a:prstGeom>
          <a:noFill/>
          <a:ln w="9525">
            <a:noFill/>
            <a:miter lim="800000"/>
            <a:headEnd/>
            <a:tailEnd/>
          </a:ln>
        </p:spPr>
        <p:txBody>
          <a:bodyPr>
            <a:spAutoFit/>
          </a:bodyPr>
          <a:lstStyle/>
          <a:p>
            <a:pPr>
              <a:spcBef>
                <a:spcPct val="50000"/>
              </a:spcBef>
            </a:pPr>
            <a:r>
              <a:rPr lang="nl-NL" sz="2400" b="1" dirty="0">
                <a:solidFill>
                  <a:srgbClr val="FF6600"/>
                </a:solidFill>
                <a:latin typeface="Calibri" panose="020F0502020204030204" pitchFamily="34" charset="0"/>
              </a:rPr>
              <a:t>FOOTPRINTING </a:t>
            </a:r>
          </a:p>
          <a:p>
            <a:pPr>
              <a:spcBef>
                <a:spcPct val="50000"/>
              </a:spcBef>
            </a:pPr>
            <a:r>
              <a:rPr lang="en-US" sz="2000" b="1" dirty="0">
                <a:latin typeface="Calibri" panose="020F0502020204030204" pitchFamily="34" charset="0"/>
              </a:rPr>
              <a:t>Om </a:t>
            </a:r>
            <a:r>
              <a:rPr lang="en-US" sz="2000" b="1" dirty="0" err="1">
                <a:latin typeface="Calibri" panose="020F0502020204030204" pitchFamily="34" charset="0"/>
              </a:rPr>
              <a:t>aan</a:t>
            </a:r>
            <a:r>
              <a:rPr lang="en-US" sz="2000" b="1" dirty="0">
                <a:latin typeface="Calibri" panose="020F0502020204030204" pitchFamily="34" charset="0"/>
              </a:rPr>
              <a:t> </a:t>
            </a:r>
            <a:r>
              <a:rPr lang="en-US" sz="2000" b="1" dirty="0" err="1">
                <a:latin typeface="Calibri" panose="020F0502020204030204" pitchFamily="34" charset="0"/>
              </a:rPr>
              <a:t>te</a:t>
            </a:r>
            <a:r>
              <a:rPr lang="en-US" sz="2000" b="1" dirty="0">
                <a:latin typeface="Calibri" panose="020F0502020204030204" pitchFamily="34" charset="0"/>
              </a:rPr>
              <a:t> </a:t>
            </a:r>
            <a:r>
              <a:rPr lang="en-US" sz="2000" b="1" dirty="0" err="1">
                <a:latin typeface="Calibri" panose="020F0502020204030204" pitchFamily="34" charset="0"/>
              </a:rPr>
              <a:t>tonen</a:t>
            </a:r>
            <a:r>
              <a:rPr lang="en-US" sz="2000" b="1" dirty="0">
                <a:latin typeface="Calibri" panose="020F0502020204030204" pitchFamily="34" charset="0"/>
              </a:rPr>
              <a:t> </a:t>
            </a:r>
            <a:r>
              <a:rPr lang="en-US" sz="2000" b="1" u="sng" dirty="0" err="1">
                <a:latin typeface="Calibri" panose="020F0502020204030204" pitchFamily="34" charset="0"/>
              </a:rPr>
              <a:t>waar</a:t>
            </a:r>
            <a:r>
              <a:rPr lang="en-US" sz="2000" b="1" u="sng" dirty="0">
                <a:latin typeface="Calibri" panose="020F0502020204030204" pitchFamily="34" charset="0"/>
              </a:rPr>
              <a:t> </a:t>
            </a:r>
            <a:r>
              <a:rPr lang="en-US" sz="2000" b="1" dirty="0">
                <a:latin typeface="Calibri" panose="020F0502020204030204" pitchFamily="34" charset="0"/>
              </a:rPr>
              <a:t>de regulator </a:t>
            </a:r>
            <a:r>
              <a:rPr lang="en-US" sz="2000" b="1" dirty="0" err="1">
                <a:latin typeface="Calibri" panose="020F0502020204030204" pitchFamily="34" charset="0"/>
              </a:rPr>
              <a:t>aan</a:t>
            </a:r>
            <a:r>
              <a:rPr lang="en-US" sz="2000" b="1" dirty="0">
                <a:latin typeface="Calibri" panose="020F0502020204030204" pitchFamily="34" charset="0"/>
              </a:rPr>
              <a:t> je promoter van </a:t>
            </a:r>
            <a:r>
              <a:rPr lang="en-US" sz="2000" b="1" dirty="0" err="1">
                <a:latin typeface="Calibri" panose="020F0502020204030204" pitchFamily="34" charset="0"/>
              </a:rPr>
              <a:t>interesse</a:t>
            </a:r>
            <a:r>
              <a:rPr lang="en-US" sz="2000" b="1" dirty="0">
                <a:latin typeface="Calibri" panose="020F0502020204030204" pitchFamily="34" charset="0"/>
              </a:rPr>
              <a:t> </a:t>
            </a:r>
            <a:r>
              <a:rPr lang="en-US" sz="2000" b="1" dirty="0" err="1">
                <a:latin typeface="Calibri" panose="020F0502020204030204" pitchFamily="34" charset="0"/>
              </a:rPr>
              <a:t>bindt</a:t>
            </a:r>
            <a:endParaRPr lang="en-GB" sz="2000" b="1" dirty="0">
              <a:latin typeface="Calibri" panose="020F0502020204030204" pitchFamily="34" charset="0"/>
            </a:endParaRPr>
          </a:p>
        </p:txBody>
      </p:sp>
      <p:sp>
        <p:nvSpPr>
          <p:cNvPr id="5127" name="Line 7"/>
          <p:cNvSpPr>
            <a:spLocks noChangeShapeType="1"/>
          </p:cNvSpPr>
          <p:nvPr/>
        </p:nvSpPr>
        <p:spPr bwMode="auto">
          <a:xfrm>
            <a:off x="2770188" y="5059363"/>
            <a:ext cx="0" cy="355600"/>
          </a:xfrm>
          <a:prstGeom prst="line">
            <a:avLst/>
          </a:prstGeom>
          <a:noFill/>
          <a:ln w="9525">
            <a:solidFill>
              <a:schemeClr val="tx1"/>
            </a:solidFill>
            <a:round/>
            <a:headEnd/>
            <a:tailEnd/>
          </a:ln>
        </p:spPr>
        <p:txBody>
          <a:bodyPr/>
          <a:lstStyle/>
          <a:p>
            <a:endParaRPr lang="nl-NL"/>
          </a:p>
        </p:txBody>
      </p:sp>
      <p:sp>
        <p:nvSpPr>
          <p:cNvPr id="3" name="Rechthoek 2"/>
          <p:cNvSpPr/>
          <p:nvPr/>
        </p:nvSpPr>
        <p:spPr>
          <a:xfrm>
            <a:off x="4724400" y="6565516"/>
            <a:ext cx="2402541" cy="215444"/>
          </a:xfrm>
          <a:prstGeom prst="rect">
            <a:avLst/>
          </a:prstGeom>
        </p:spPr>
        <p:txBody>
          <a:bodyPr wrap="square">
            <a:spAutoFit/>
          </a:bodyPr>
          <a:lstStyle/>
          <a:p>
            <a:r>
              <a:rPr lang="nl-NL" sz="800" dirty="0"/>
              <a:t>https://en.wikipedia.org/wiki/DNA_footprinting</a:t>
            </a:r>
          </a:p>
        </p:txBody>
      </p:sp>
      <p:pic>
        <p:nvPicPr>
          <p:cNvPr id="5125" name="Picture 5" descr="footprint-cut-out"/>
          <p:cNvPicPr>
            <a:picLocks noChangeAspect="1" noChangeArrowheads="1"/>
          </p:cNvPicPr>
          <p:nvPr/>
        </p:nvPicPr>
        <p:blipFill>
          <a:blip r:embed="rId3" cstate="print"/>
          <a:srcRect/>
          <a:stretch>
            <a:fillRect/>
          </a:stretch>
        </p:blipFill>
        <p:spPr bwMode="auto">
          <a:xfrm>
            <a:off x="7302547" y="5610225"/>
            <a:ext cx="736600" cy="8620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2"/>
          <p:cNvSpPr txBox="1">
            <a:spLocks noChangeArrowheads="1"/>
          </p:cNvSpPr>
          <p:nvPr/>
        </p:nvSpPr>
        <p:spPr bwMode="auto">
          <a:xfrm>
            <a:off x="1545911" y="646768"/>
            <a:ext cx="6053452" cy="523220"/>
          </a:xfrm>
          <a:prstGeom prst="rect">
            <a:avLst/>
          </a:prstGeom>
          <a:noFill/>
          <a:ln w="9525">
            <a:noFill/>
            <a:miter lim="800000"/>
            <a:headEnd/>
            <a:tailEnd/>
          </a:ln>
        </p:spPr>
        <p:txBody>
          <a:bodyPr wrap="none">
            <a:spAutoFit/>
          </a:bodyPr>
          <a:lstStyle/>
          <a:p>
            <a:pPr eaLnBrk="0" hangingPunct="0"/>
            <a:r>
              <a:rPr lang="en-US" sz="2800" b="1" dirty="0" smtClean="0">
                <a:latin typeface="Calibri" panose="020F0502020204030204" pitchFamily="34" charset="0"/>
              </a:rPr>
              <a:t>Example: Regulator </a:t>
            </a:r>
            <a:r>
              <a:rPr lang="en-US" sz="2800" b="1" dirty="0" err="1">
                <a:latin typeface="Calibri" panose="020F0502020204030204" pitchFamily="34" charset="0"/>
              </a:rPr>
              <a:t>CodY</a:t>
            </a:r>
            <a:r>
              <a:rPr lang="en-US" sz="2800" b="1" dirty="0">
                <a:latin typeface="Calibri" panose="020F0502020204030204" pitchFamily="34" charset="0"/>
              </a:rPr>
              <a:t> - Introduction</a:t>
            </a:r>
            <a:endParaRPr lang="en-GB" sz="2800" b="1" dirty="0">
              <a:latin typeface="Calibri" panose="020F0502020204030204" pitchFamily="34" charset="0"/>
            </a:endParaRPr>
          </a:p>
        </p:txBody>
      </p:sp>
      <p:sp>
        <p:nvSpPr>
          <p:cNvPr id="50179" name="Rectangle 3"/>
          <p:cNvSpPr>
            <a:spLocks noChangeArrowheads="1"/>
          </p:cNvSpPr>
          <p:nvPr/>
        </p:nvSpPr>
        <p:spPr bwMode="auto">
          <a:xfrm>
            <a:off x="739775" y="3429000"/>
            <a:ext cx="8128000" cy="2428357"/>
          </a:xfrm>
          <a:prstGeom prst="rect">
            <a:avLst/>
          </a:prstGeom>
          <a:noFill/>
          <a:ln w="9525">
            <a:noFill/>
            <a:miter lim="800000"/>
            <a:headEnd/>
            <a:tailEnd/>
          </a:ln>
        </p:spPr>
        <p:txBody>
          <a:bodyPr wrap="square">
            <a:spAutoFit/>
          </a:bodyPr>
          <a:lstStyle/>
          <a:p>
            <a:pPr eaLnBrk="0" hangingPunct="0">
              <a:lnSpc>
                <a:spcPct val="110000"/>
              </a:lnSpc>
              <a:buFontTx/>
              <a:buChar char="•"/>
            </a:pPr>
            <a:r>
              <a:rPr lang="en-US" sz="2400" dirty="0">
                <a:latin typeface="Calibri" panose="020F0502020204030204" pitchFamily="34" charset="0"/>
              </a:rPr>
              <a:t> Identified as nutritional </a:t>
            </a:r>
            <a:r>
              <a:rPr lang="en-US" sz="2400" u="sng" dirty="0">
                <a:latin typeface="Calibri" panose="020F0502020204030204" pitchFamily="34" charset="0"/>
              </a:rPr>
              <a:t>repressor</a:t>
            </a:r>
            <a:r>
              <a:rPr lang="en-US" sz="2400" dirty="0">
                <a:latin typeface="Calibri" panose="020F0502020204030204" pitchFamily="34" charset="0"/>
              </a:rPr>
              <a:t> in </a:t>
            </a:r>
            <a:r>
              <a:rPr lang="en-US" sz="2400" i="1" dirty="0">
                <a:latin typeface="Calibri" panose="020F0502020204030204" pitchFamily="34" charset="0"/>
              </a:rPr>
              <a:t>Bacillus </a:t>
            </a:r>
            <a:r>
              <a:rPr lang="en-US" sz="2400" i="1" dirty="0" err="1">
                <a:latin typeface="Calibri" panose="020F0502020204030204" pitchFamily="34" charset="0"/>
              </a:rPr>
              <a:t>subtilis</a:t>
            </a:r>
            <a:endParaRPr lang="en-US" sz="2400" dirty="0">
              <a:latin typeface="Calibri" panose="020F0502020204030204" pitchFamily="34" charset="0"/>
            </a:endParaRPr>
          </a:p>
          <a:p>
            <a:pPr eaLnBrk="0" hangingPunct="0">
              <a:lnSpc>
                <a:spcPct val="110000"/>
              </a:lnSpc>
              <a:buFontTx/>
              <a:buChar char="•"/>
            </a:pPr>
            <a:r>
              <a:rPr lang="en-US" sz="2400" dirty="0">
                <a:latin typeface="Calibri" panose="020F0502020204030204" pitchFamily="34" charset="0"/>
              </a:rPr>
              <a:t> Branched chain amino-acids Isoleucine, </a:t>
            </a:r>
            <a:r>
              <a:rPr lang="en-US" sz="2400" dirty="0" err="1">
                <a:latin typeface="Calibri" panose="020F0502020204030204" pitchFamily="34" charset="0"/>
              </a:rPr>
              <a:t>Leucine</a:t>
            </a:r>
            <a:r>
              <a:rPr lang="en-US" sz="2400" dirty="0">
                <a:latin typeface="Calibri" panose="020F0502020204030204" pitchFamily="34" charset="0"/>
              </a:rPr>
              <a:t>, </a:t>
            </a:r>
            <a:r>
              <a:rPr lang="en-US" sz="2400" dirty="0" err="1">
                <a:latin typeface="Calibri" panose="020F0502020204030204" pitchFamily="34" charset="0"/>
              </a:rPr>
              <a:t>Valine</a:t>
            </a:r>
            <a:r>
              <a:rPr lang="en-US" sz="2400" dirty="0">
                <a:latin typeface="Calibri" panose="020F0502020204030204" pitchFamily="34" charset="0"/>
              </a:rPr>
              <a:t> </a:t>
            </a:r>
          </a:p>
          <a:p>
            <a:pPr eaLnBrk="0" hangingPunct="0">
              <a:lnSpc>
                <a:spcPct val="110000"/>
              </a:lnSpc>
            </a:pPr>
            <a:r>
              <a:rPr lang="en-US" sz="2400" dirty="0">
                <a:latin typeface="Calibri" panose="020F0502020204030204" pitchFamily="34" charset="0"/>
              </a:rPr>
              <a:t>   are co-factors </a:t>
            </a:r>
          </a:p>
          <a:p>
            <a:pPr eaLnBrk="0" hangingPunct="0">
              <a:lnSpc>
                <a:spcPct val="110000"/>
              </a:lnSpc>
              <a:buFontTx/>
              <a:buChar char="•"/>
            </a:pPr>
            <a:r>
              <a:rPr lang="en-US" sz="2400" dirty="0">
                <a:latin typeface="Calibri" panose="020F0502020204030204" pitchFamily="34" charset="0"/>
              </a:rPr>
              <a:t> In </a:t>
            </a:r>
            <a:r>
              <a:rPr lang="en-US" sz="2400" i="1" dirty="0">
                <a:latin typeface="Calibri" panose="020F0502020204030204" pitchFamily="34" charset="0"/>
              </a:rPr>
              <a:t>B. </a:t>
            </a:r>
            <a:r>
              <a:rPr lang="en-US" sz="2400" i="1" dirty="0" err="1">
                <a:latin typeface="Calibri" panose="020F0502020204030204" pitchFamily="34" charset="0"/>
              </a:rPr>
              <a:t>subtilis</a:t>
            </a:r>
            <a:r>
              <a:rPr lang="en-US" sz="2400" i="1" dirty="0">
                <a:latin typeface="Calibri" panose="020F0502020204030204" pitchFamily="34" charset="0"/>
              </a:rPr>
              <a:t>:</a:t>
            </a:r>
            <a:r>
              <a:rPr lang="en-US" sz="2400" dirty="0">
                <a:latin typeface="Calibri" panose="020F0502020204030204" pitchFamily="34" charset="0"/>
              </a:rPr>
              <a:t> repression of genes of N- and C- metabolism</a:t>
            </a:r>
          </a:p>
          <a:p>
            <a:pPr eaLnBrk="0" hangingPunct="0">
              <a:lnSpc>
                <a:spcPct val="110000"/>
              </a:lnSpc>
              <a:buFontTx/>
              <a:buChar char="•"/>
            </a:pPr>
            <a:r>
              <a:rPr lang="en-US" sz="2400" dirty="0">
                <a:latin typeface="Calibri" panose="020F0502020204030204" pitchFamily="34" charset="0"/>
              </a:rPr>
              <a:t> In </a:t>
            </a:r>
            <a:r>
              <a:rPr lang="en-US" sz="2400" i="1" dirty="0">
                <a:latin typeface="Calibri" panose="020F0502020204030204" pitchFamily="34" charset="0"/>
              </a:rPr>
              <a:t>L. </a:t>
            </a:r>
            <a:r>
              <a:rPr lang="en-US" sz="2400" i="1" dirty="0" err="1">
                <a:latin typeface="Calibri" panose="020F0502020204030204" pitchFamily="34" charset="0"/>
              </a:rPr>
              <a:t>lactis</a:t>
            </a:r>
            <a:r>
              <a:rPr lang="en-US" sz="2400" i="1" dirty="0">
                <a:latin typeface="Calibri" panose="020F0502020204030204" pitchFamily="34" charset="0"/>
              </a:rPr>
              <a:t>:</a:t>
            </a:r>
            <a:r>
              <a:rPr lang="en-US" sz="2400" dirty="0">
                <a:latin typeface="Calibri" panose="020F0502020204030204" pitchFamily="34" charset="0"/>
              </a:rPr>
              <a:t> major regulator of genes of </a:t>
            </a:r>
            <a:r>
              <a:rPr lang="en-US" sz="2400" dirty="0" err="1">
                <a:latin typeface="Calibri" panose="020F0502020204030204" pitchFamily="34" charset="0"/>
              </a:rPr>
              <a:t>proteolytic</a:t>
            </a:r>
            <a:r>
              <a:rPr lang="en-US" sz="2400" dirty="0">
                <a:latin typeface="Calibri" panose="020F0502020204030204" pitchFamily="34" charset="0"/>
              </a:rPr>
              <a:t> system</a:t>
            </a:r>
          </a:p>
          <a:p>
            <a:pPr eaLnBrk="0" hangingPunct="0">
              <a:lnSpc>
                <a:spcPct val="110000"/>
              </a:lnSpc>
            </a:pPr>
            <a:r>
              <a:rPr lang="en-US" dirty="0">
                <a:latin typeface="Calibri" panose="020F0502020204030204" pitchFamily="34" charset="0"/>
              </a:rPr>
              <a:t>   </a:t>
            </a:r>
            <a:endParaRPr lang="en-GB" dirty="0">
              <a:latin typeface="Calibri" panose="020F0502020204030204" pitchFamily="34" charset="0"/>
            </a:endParaRPr>
          </a:p>
        </p:txBody>
      </p:sp>
      <p:sp>
        <p:nvSpPr>
          <p:cNvPr id="50180" name="Rectangle 4"/>
          <p:cNvSpPr>
            <a:spLocks noChangeArrowheads="1"/>
          </p:cNvSpPr>
          <p:nvPr/>
        </p:nvSpPr>
        <p:spPr bwMode="auto">
          <a:xfrm>
            <a:off x="1544638" y="2286000"/>
            <a:ext cx="6054725" cy="423863"/>
          </a:xfrm>
          <a:prstGeom prst="rect">
            <a:avLst/>
          </a:prstGeom>
          <a:solidFill>
            <a:schemeClr val="folHlink"/>
          </a:solidFill>
          <a:ln w="9525">
            <a:noFill/>
            <a:miter lim="800000"/>
            <a:headEnd/>
            <a:tailEnd/>
          </a:ln>
        </p:spPr>
        <p:txBody>
          <a:bodyPr wrap="none" anchor="ctr"/>
          <a:lstStyle/>
          <a:p>
            <a:endParaRPr lang="nl-NL">
              <a:latin typeface="Calibri" panose="020F0502020204030204" pitchFamily="34" charset="0"/>
            </a:endParaRPr>
          </a:p>
        </p:txBody>
      </p:sp>
      <p:sp>
        <p:nvSpPr>
          <p:cNvPr id="50181" name="Text Box 5"/>
          <p:cNvSpPr txBox="1">
            <a:spLocks noChangeArrowheads="1"/>
          </p:cNvSpPr>
          <p:nvPr/>
        </p:nvSpPr>
        <p:spPr bwMode="auto">
          <a:xfrm>
            <a:off x="1092200" y="2260600"/>
            <a:ext cx="562975" cy="461665"/>
          </a:xfrm>
          <a:prstGeom prst="rect">
            <a:avLst/>
          </a:prstGeom>
          <a:noFill/>
          <a:ln w="9525">
            <a:noFill/>
            <a:miter lim="800000"/>
            <a:headEnd/>
            <a:tailEnd/>
          </a:ln>
        </p:spPr>
        <p:txBody>
          <a:bodyPr wrap="none">
            <a:spAutoFit/>
          </a:bodyPr>
          <a:lstStyle/>
          <a:p>
            <a:pPr eaLnBrk="0" hangingPunct="0"/>
            <a:r>
              <a:rPr lang="en-US" sz="2400" dirty="0">
                <a:latin typeface="Calibri" panose="020F0502020204030204" pitchFamily="34" charset="0"/>
              </a:rPr>
              <a:t>N</a:t>
            </a:r>
            <a:r>
              <a:rPr lang="en-US" sz="2400" dirty="0">
                <a:latin typeface="+mj-lt"/>
              </a:rPr>
              <a:t>~</a:t>
            </a:r>
          </a:p>
        </p:txBody>
      </p:sp>
      <p:sp>
        <p:nvSpPr>
          <p:cNvPr id="50182" name="Text Box 6"/>
          <p:cNvSpPr txBox="1">
            <a:spLocks noChangeArrowheads="1"/>
          </p:cNvSpPr>
          <p:nvPr/>
        </p:nvSpPr>
        <p:spPr bwMode="auto">
          <a:xfrm>
            <a:off x="7500938" y="2260600"/>
            <a:ext cx="527709" cy="461665"/>
          </a:xfrm>
          <a:prstGeom prst="rect">
            <a:avLst/>
          </a:prstGeom>
          <a:noFill/>
          <a:ln w="9525">
            <a:noFill/>
            <a:miter lim="800000"/>
            <a:headEnd/>
            <a:tailEnd/>
          </a:ln>
        </p:spPr>
        <p:txBody>
          <a:bodyPr wrap="none">
            <a:spAutoFit/>
          </a:bodyPr>
          <a:lstStyle/>
          <a:p>
            <a:pPr eaLnBrk="0" hangingPunct="0"/>
            <a:r>
              <a:rPr lang="en-US" sz="2400" dirty="0">
                <a:latin typeface="+mj-lt"/>
              </a:rPr>
              <a:t>~</a:t>
            </a:r>
            <a:r>
              <a:rPr lang="en-US" sz="2400" dirty="0">
                <a:latin typeface="Calibri" panose="020F0502020204030204" pitchFamily="34" charset="0"/>
              </a:rPr>
              <a:t>C</a:t>
            </a:r>
          </a:p>
        </p:txBody>
      </p:sp>
      <p:sp>
        <p:nvSpPr>
          <p:cNvPr id="50183" name="Rectangle 7"/>
          <p:cNvSpPr>
            <a:spLocks noChangeArrowheads="1"/>
          </p:cNvSpPr>
          <p:nvPr/>
        </p:nvSpPr>
        <p:spPr bwMode="auto">
          <a:xfrm>
            <a:off x="4005263" y="2287588"/>
            <a:ext cx="568325" cy="423862"/>
          </a:xfrm>
          <a:prstGeom prst="rect">
            <a:avLst/>
          </a:prstGeom>
          <a:solidFill>
            <a:srgbClr val="CC99FF"/>
          </a:solidFill>
          <a:ln w="9525">
            <a:noFill/>
            <a:miter lim="800000"/>
            <a:headEnd/>
            <a:tailEnd/>
          </a:ln>
        </p:spPr>
        <p:txBody>
          <a:bodyPr wrap="none" anchor="ctr"/>
          <a:lstStyle/>
          <a:p>
            <a:endParaRPr lang="nl-NL">
              <a:latin typeface="Calibri" panose="020F0502020204030204" pitchFamily="34" charset="0"/>
            </a:endParaRPr>
          </a:p>
        </p:txBody>
      </p:sp>
      <p:sp>
        <p:nvSpPr>
          <p:cNvPr id="50184" name="Text Box 8"/>
          <p:cNvSpPr txBox="1">
            <a:spLocks noChangeArrowheads="1"/>
          </p:cNvSpPr>
          <p:nvPr/>
        </p:nvSpPr>
        <p:spPr bwMode="auto">
          <a:xfrm>
            <a:off x="3930650" y="2298700"/>
            <a:ext cx="715963" cy="406400"/>
          </a:xfrm>
          <a:prstGeom prst="rect">
            <a:avLst/>
          </a:prstGeom>
          <a:solidFill>
            <a:schemeClr val="bg1"/>
          </a:solidFill>
          <a:ln w="9525">
            <a:solidFill>
              <a:schemeClr val="folHlink"/>
            </a:solidFill>
            <a:miter lim="800000"/>
            <a:headEnd/>
            <a:tailEnd/>
          </a:ln>
        </p:spPr>
        <p:txBody>
          <a:bodyPr>
            <a:spAutoFit/>
          </a:bodyPr>
          <a:lstStyle/>
          <a:p>
            <a:pPr algn="ctr" eaLnBrk="0" hangingPunct="0"/>
            <a:r>
              <a:rPr lang="en-US" sz="2000" dirty="0">
                <a:latin typeface="Calibri" panose="020F0502020204030204" pitchFamily="34" charset="0"/>
              </a:rPr>
              <a:t>GTP</a:t>
            </a:r>
          </a:p>
        </p:txBody>
      </p:sp>
      <p:sp>
        <p:nvSpPr>
          <p:cNvPr id="50185" name="Rectangle 9"/>
          <p:cNvSpPr>
            <a:spLocks noChangeArrowheads="1"/>
          </p:cNvSpPr>
          <p:nvPr/>
        </p:nvSpPr>
        <p:spPr bwMode="auto">
          <a:xfrm>
            <a:off x="7396163" y="2286000"/>
            <a:ext cx="130175" cy="423863"/>
          </a:xfrm>
          <a:prstGeom prst="rect">
            <a:avLst/>
          </a:prstGeom>
          <a:solidFill>
            <a:srgbClr val="CC99FF"/>
          </a:solidFill>
          <a:ln w="9525">
            <a:noFill/>
            <a:miter lim="800000"/>
            <a:headEnd/>
            <a:tailEnd/>
          </a:ln>
        </p:spPr>
        <p:txBody>
          <a:bodyPr wrap="none" anchor="ctr"/>
          <a:lstStyle/>
          <a:p>
            <a:endParaRPr lang="nl-NL">
              <a:latin typeface="Calibri" panose="020F0502020204030204" pitchFamily="34" charset="0"/>
            </a:endParaRPr>
          </a:p>
        </p:txBody>
      </p:sp>
      <p:sp>
        <p:nvSpPr>
          <p:cNvPr id="50186" name="Rectangle 10"/>
          <p:cNvSpPr>
            <a:spLocks noChangeArrowheads="1"/>
          </p:cNvSpPr>
          <p:nvPr/>
        </p:nvSpPr>
        <p:spPr bwMode="auto">
          <a:xfrm>
            <a:off x="5884863" y="2286000"/>
            <a:ext cx="965200" cy="423863"/>
          </a:xfrm>
          <a:prstGeom prst="rect">
            <a:avLst/>
          </a:prstGeom>
          <a:solidFill>
            <a:srgbClr val="FF3300"/>
          </a:solidFill>
          <a:ln w="9525">
            <a:noFill/>
            <a:miter lim="800000"/>
            <a:headEnd/>
            <a:tailEnd/>
          </a:ln>
        </p:spPr>
        <p:txBody>
          <a:bodyPr wrap="none" anchor="ctr"/>
          <a:lstStyle/>
          <a:p>
            <a:endParaRPr lang="nl-NL">
              <a:latin typeface="Calibri" panose="020F0502020204030204" pitchFamily="34" charset="0"/>
            </a:endParaRPr>
          </a:p>
        </p:txBody>
      </p:sp>
      <p:sp>
        <p:nvSpPr>
          <p:cNvPr id="50187" name="Rectangle 11"/>
          <p:cNvSpPr>
            <a:spLocks noChangeArrowheads="1"/>
          </p:cNvSpPr>
          <p:nvPr/>
        </p:nvSpPr>
        <p:spPr bwMode="auto">
          <a:xfrm>
            <a:off x="5948363" y="2286000"/>
            <a:ext cx="130175" cy="423863"/>
          </a:xfrm>
          <a:prstGeom prst="rect">
            <a:avLst/>
          </a:prstGeom>
          <a:solidFill>
            <a:srgbClr val="CC99FF"/>
          </a:solidFill>
          <a:ln w="9525">
            <a:noFill/>
            <a:miter lim="800000"/>
            <a:headEnd/>
            <a:tailEnd/>
          </a:ln>
        </p:spPr>
        <p:txBody>
          <a:bodyPr wrap="none" anchor="ctr"/>
          <a:lstStyle/>
          <a:p>
            <a:endParaRPr lang="nl-NL">
              <a:latin typeface="Calibri" panose="020F0502020204030204" pitchFamily="34" charset="0"/>
            </a:endParaRPr>
          </a:p>
        </p:txBody>
      </p:sp>
      <p:sp>
        <p:nvSpPr>
          <p:cNvPr id="50188" name="Text Box 12"/>
          <p:cNvSpPr txBox="1">
            <a:spLocks noChangeArrowheads="1"/>
          </p:cNvSpPr>
          <p:nvPr/>
        </p:nvSpPr>
        <p:spPr bwMode="auto">
          <a:xfrm>
            <a:off x="6142800" y="2300288"/>
            <a:ext cx="630301" cy="400110"/>
          </a:xfrm>
          <a:prstGeom prst="rect">
            <a:avLst/>
          </a:prstGeom>
          <a:noFill/>
          <a:ln w="9525">
            <a:noFill/>
            <a:miter lim="800000"/>
            <a:headEnd/>
            <a:tailEnd/>
          </a:ln>
        </p:spPr>
        <p:txBody>
          <a:bodyPr wrap="none">
            <a:spAutoFit/>
          </a:bodyPr>
          <a:lstStyle/>
          <a:p>
            <a:pPr algn="ctr" eaLnBrk="0" hangingPunct="0"/>
            <a:r>
              <a:rPr lang="en-US" sz="2000">
                <a:latin typeface="Calibri" panose="020F0502020204030204" pitchFamily="34" charset="0"/>
              </a:rPr>
              <a:t>HTH</a:t>
            </a:r>
          </a:p>
        </p:txBody>
      </p:sp>
      <p:sp>
        <p:nvSpPr>
          <p:cNvPr id="50189" name="Text Box 13"/>
          <p:cNvSpPr txBox="1">
            <a:spLocks noChangeArrowheads="1"/>
          </p:cNvSpPr>
          <p:nvPr/>
        </p:nvSpPr>
        <p:spPr bwMode="auto">
          <a:xfrm>
            <a:off x="1279525" y="1889125"/>
            <a:ext cx="325438" cy="396875"/>
          </a:xfrm>
          <a:prstGeom prst="rect">
            <a:avLst/>
          </a:prstGeom>
          <a:noFill/>
          <a:ln w="9525">
            <a:noFill/>
            <a:miter lim="800000"/>
            <a:headEnd/>
            <a:tailEnd/>
          </a:ln>
        </p:spPr>
        <p:txBody>
          <a:bodyPr wrap="none">
            <a:spAutoFit/>
          </a:bodyPr>
          <a:lstStyle/>
          <a:p>
            <a:pPr eaLnBrk="0" hangingPunct="0"/>
            <a:r>
              <a:rPr lang="en-US" sz="2000">
                <a:latin typeface="Calibri" panose="020F0502020204030204" pitchFamily="34" charset="0"/>
              </a:rPr>
              <a:t>1</a:t>
            </a:r>
          </a:p>
        </p:txBody>
      </p:sp>
      <p:sp>
        <p:nvSpPr>
          <p:cNvPr id="50190" name="Text Box 14"/>
          <p:cNvSpPr txBox="1">
            <a:spLocks noChangeArrowheads="1"/>
          </p:cNvSpPr>
          <p:nvPr/>
        </p:nvSpPr>
        <p:spPr bwMode="auto">
          <a:xfrm>
            <a:off x="7497763" y="1889125"/>
            <a:ext cx="574196" cy="400110"/>
          </a:xfrm>
          <a:prstGeom prst="rect">
            <a:avLst/>
          </a:prstGeom>
          <a:noFill/>
          <a:ln w="9525">
            <a:noFill/>
            <a:miter lim="800000"/>
            <a:headEnd/>
            <a:tailEnd/>
          </a:ln>
        </p:spPr>
        <p:txBody>
          <a:bodyPr wrap="none">
            <a:spAutoFit/>
          </a:bodyPr>
          <a:lstStyle/>
          <a:p>
            <a:pPr eaLnBrk="0" hangingPunct="0"/>
            <a:r>
              <a:rPr lang="en-US" sz="2000">
                <a:latin typeface="Calibri" panose="020F0502020204030204" pitchFamily="34" charset="0"/>
              </a:rPr>
              <a:t>262</a:t>
            </a:r>
          </a:p>
        </p:txBody>
      </p:sp>
      <p:sp>
        <p:nvSpPr>
          <p:cNvPr id="15" name="Rechthoek 14"/>
          <p:cNvSpPr/>
          <p:nvPr/>
        </p:nvSpPr>
        <p:spPr>
          <a:xfrm>
            <a:off x="823726" y="6359463"/>
            <a:ext cx="4572000" cy="215444"/>
          </a:xfrm>
          <a:prstGeom prst="rect">
            <a:avLst/>
          </a:prstGeom>
        </p:spPr>
        <p:txBody>
          <a:bodyPr>
            <a:spAutoFit/>
          </a:bodyPr>
          <a:lstStyle/>
          <a:p>
            <a:r>
              <a:rPr lang="en-US" sz="800" dirty="0"/>
              <a:t>J </a:t>
            </a:r>
            <a:r>
              <a:rPr lang="en-US" sz="800" dirty="0" err="1"/>
              <a:t>Biol</a:t>
            </a:r>
            <a:r>
              <a:rPr lang="en-US" sz="800" dirty="0"/>
              <a:t> Chem. 2005 Oct 7;280(40):34332-42.</a:t>
            </a:r>
            <a:endParaRPr lang="nl-NL" sz="800"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776288" y="1096963"/>
            <a:ext cx="7499350" cy="5562600"/>
          </a:xfrm>
          <a:prstGeom prst="rect">
            <a:avLst/>
          </a:prstGeom>
          <a:gradFill rotWithShape="1">
            <a:gsLst>
              <a:gs pos="0">
                <a:srgbClr val="CCECFF"/>
              </a:gs>
              <a:gs pos="100000">
                <a:srgbClr val="FFFFCC"/>
              </a:gs>
            </a:gsLst>
            <a:lin ang="5400000" scaled="1"/>
          </a:gradFill>
          <a:ln w="9525">
            <a:solidFill>
              <a:schemeClr val="tx1"/>
            </a:solidFill>
            <a:miter lim="800000"/>
            <a:headEnd/>
            <a:tailEnd/>
          </a:ln>
        </p:spPr>
        <p:txBody>
          <a:bodyPr wrap="none" anchor="ctr"/>
          <a:lstStyle/>
          <a:p>
            <a:pPr algn="ctr" eaLnBrk="0" hangingPunct="0"/>
            <a:endParaRPr lang="en-US" sz="2400">
              <a:solidFill>
                <a:srgbClr val="FFFF00"/>
              </a:solidFill>
              <a:latin typeface="Comic Sans MS" pitchFamily="66" charset="0"/>
            </a:endParaRPr>
          </a:p>
        </p:txBody>
      </p:sp>
      <p:sp>
        <p:nvSpPr>
          <p:cNvPr id="49155" name="Text Box 3"/>
          <p:cNvSpPr txBox="1">
            <a:spLocks noChangeArrowheads="1"/>
          </p:cNvSpPr>
          <p:nvPr/>
        </p:nvSpPr>
        <p:spPr bwMode="auto">
          <a:xfrm>
            <a:off x="2052526" y="165100"/>
            <a:ext cx="4934171" cy="800219"/>
          </a:xfrm>
          <a:prstGeom prst="rect">
            <a:avLst/>
          </a:prstGeom>
          <a:noFill/>
          <a:ln w="9525">
            <a:noFill/>
            <a:miter lim="800000"/>
            <a:headEnd/>
            <a:tailEnd/>
          </a:ln>
        </p:spPr>
        <p:txBody>
          <a:bodyPr wrap="none">
            <a:spAutoFit/>
          </a:bodyPr>
          <a:lstStyle/>
          <a:p>
            <a:pPr algn="ctr" eaLnBrk="0" hangingPunct="0"/>
            <a:r>
              <a:rPr lang="en-US" sz="2800" b="1" dirty="0">
                <a:solidFill>
                  <a:srgbClr val="FF6600"/>
                </a:solidFill>
                <a:latin typeface="Calibri" panose="020F0502020204030204" pitchFamily="34" charset="0"/>
              </a:rPr>
              <a:t>Example – the </a:t>
            </a:r>
            <a:r>
              <a:rPr lang="en-US" sz="2800" b="1" dirty="0" err="1">
                <a:solidFill>
                  <a:srgbClr val="FF6600"/>
                </a:solidFill>
                <a:latin typeface="Calibri" panose="020F0502020204030204" pitchFamily="34" charset="0"/>
              </a:rPr>
              <a:t>CodY</a:t>
            </a:r>
            <a:r>
              <a:rPr lang="en-US" sz="2800" b="1" dirty="0">
                <a:solidFill>
                  <a:srgbClr val="FF6600"/>
                </a:solidFill>
                <a:latin typeface="Calibri" panose="020F0502020204030204" pitchFamily="34" charset="0"/>
              </a:rPr>
              <a:t> </a:t>
            </a:r>
            <a:r>
              <a:rPr lang="en-US" sz="2800" b="1" dirty="0" err="1">
                <a:solidFill>
                  <a:srgbClr val="FF6600"/>
                </a:solidFill>
                <a:latin typeface="Calibri" panose="020F0502020204030204" pitchFamily="34" charset="0"/>
              </a:rPr>
              <a:t>regulon</a:t>
            </a:r>
            <a:endParaRPr lang="en-GB" sz="2800" b="1" dirty="0">
              <a:solidFill>
                <a:srgbClr val="FF6600"/>
              </a:solidFill>
              <a:latin typeface="Calibri" panose="020F0502020204030204" pitchFamily="34" charset="0"/>
            </a:endParaRPr>
          </a:p>
          <a:p>
            <a:pPr algn="ctr" eaLnBrk="0" hangingPunct="0"/>
            <a:r>
              <a:rPr lang="en-US" b="1" dirty="0" smtClean="0">
                <a:solidFill>
                  <a:srgbClr val="000099"/>
                </a:solidFill>
                <a:latin typeface="Calibri" panose="020F0502020204030204" pitchFamily="34" charset="0"/>
              </a:rPr>
              <a:t>How can you test if a repressor binds an operator </a:t>
            </a:r>
          </a:p>
        </p:txBody>
      </p:sp>
      <p:pic>
        <p:nvPicPr>
          <p:cNvPr id="49156" name="Picture 4" descr="array"/>
          <p:cNvPicPr>
            <a:picLocks noChangeAspect="1" noChangeArrowheads="1"/>
          </p:cNvPicPr>
          <p:nvPr/>
        </p:nvPicPr>
        <p:blipFill>
          <a:blip r:embed="rId3" cstate="print"/>
          <a:srcRect/>
          <a:stretch>
            <a:fillRect/>
          </a:stretch>
        </p:blipFill>
        <p:spPr bwMode="auto">
          <a:xfrm>
            <a:off x="1250950" y="1227138"/>
            <a:ext cx="6619875" cy="5307012"/>
          </a:xfrm>
          <a:prstGeom prst="rect">
            <a:avLst/>
          </a:prstGeom>
          <a:noFill/>
          <a:ln w="9525">
            <a:noFill/>
            <a:miter lim="800000"/>
            <a:headEnd/>
            <a:tailEnd/>
          </a:ln>
        </p:spPr>
      </p:pic>
      <p:sp>
        <p:nvSpPr>
          <p:cNvPr id="5" name="Rechthoek 4"/>
          <p:cNvSpPr/>
          <p:nvPr/>
        </p:nvSpPr>
        <p:spPr>
          <a:xfrm>
            <a:off x="776288" y="6650407"/>
            <a:ext cx="4572000" cy="215444"/>
          </a:xfrm>
          <a:prstGeom prst="rect">
            <a:avLst/>
          </a:prstGeom>
        </p:spPr>
        <p:txBody>
          <a:bodyPr>
            <a:spAutoFit/>
          </a:bodyPr>
          <a:lstStyle/>
          <a:p>
            <a:r>
              <a:rPr lang="en-US" sz="800" dirty="0"/>
              <a:t>J </a:t>
            </a:r>
            <a:r>
              <a:rPr lang="en-US" sz="800" dirty="0" err="1"/>
              <a:t>Biol</a:t>
            </a:r>
            <a:r>
              <a:rPr lang="en-US" sz="800" dirty="0"/>
              <a:t> Chem. 2005 Oct 7;280(40):34332-42.</a:t>
            </a:r>
            <a:endParaRPr lang="nl-NL" sz="800"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FP opp BCAA"/>
          <p:cNvPicPr>
            <a:picLocks noChangeAspect="1" noChangeArrowheads="1"/>
          </p:cNvPicPr>
          <p:nvPr/>
        </p:nvPicPr>
        <p:blipFill>
          <a:blip r:embed="rId2" cstate="print"/>
          <a:srcRect/>
          <a:stretch>
            <a:fillRect/>
          </a:stretch>
        </p:blipFill>
        <p:spPr bwMode="auto">
          <a:xfrm>
            <a:off x="3360738" y="142875"/>
            <a:ext cx="3584575" cy="6472238"/>
          </a:xfrm>
          <a:prstGeom prst="rect">
            <a:avLst/>
          </a:prstGeom>
          <a:noFill/>
          <a:ln w="9525">
            <a:noFill/>
            <a:miter lim="800000"/>
            <a:headEnd/>
            <a:tailEnd/>
          </a:ln>
        </p:spPr>
      </p:pic>
      <p:sp>
        <p:nvSpPr>
          <p:cNvPr id="51203" name="Text Box 3"/>
          <p:cNvSpPr txBox="1">
            <a:spLocks noChangeArrowheads="1"/>
          </p:cNvSpPr>
          <p:nvPr/>
        </p:nvSpPr>
        <p:spPr bwMode="auto">
          <a:xfrm>
            <a:off x="369888" y="617538"/>
            <a:ext cx="2686050" cy="830997"/>
          </a:xfrm>
          <a:prstGeom prst="rect">
            <a:avLst/>
          </a:prstGeom>
          <a:noFill/>
          <a:ln w="9525">
            <a:noFill/>
            <a:miter lim="800000"/>
            <a:headEnd/>
            <a:tailEnd/>
          </a:ln>
        </p:spPr>
        <p:txBody>
          <a:bodyPr>
            <a:spAutoFit/>
          </a:bodyPr>
          <a:lstStyle/>
          <a:p>
            <a:pPr algn="ctr">
              <a:spcBef>
                <a:spcPct val="50000"/>
              </a:spcBef>
            </a:pPr>
            <a:r>
              <a:rPr lang="nl-NL" sz="2400" b="1" dirty="0">
                <a:solidFill>
                  <a:srgbClr val="FF6600"/>
                </a:solidFill>
                <a:latin typeface="Calibri" panose="020F0502020204030204" pitchFamily="34" charset="0"/>
              </a:rPr>
              <a:t>FOOTPRINTING, </a:t>
            </a:r>
            <a:r>
              <a:rPr lang="nl-NL" sz="2400" b="1" dirty="0">
                <a:latin typeface="Calibri" panose="020F0502020204030204" pitchFamily="34" charset="0"/>
              </a:rPr>
              <a:t>the </a:t>
            </a:r>
            <a:r>
              <a:rPr lang="nl-NL" sz="2400" b="1" dirty="0" err="1">
                <a:latin typeface="Calibri" panose="020F0502020204030204" pitchFamily="34" charset="0"/>
              </a:rPr>
              <a:t>actual</a:t>
            </a:r>
            <a:r>
              <a:rPr lang="nl-NL" sz="2400" b="1" dirty="0">
                <a:latin typeface="Calibri" panose="020F0502020204030204" pitchFamily="34" charset="0"/>
              </a:rPr>
              <a:t> </a:t>
            </a:r>
            <a:r>
              <a:rPr lang="nl-NL" sz="2400" b="1" dirty="0" err="1">
                <a:latin typeface="Calibri" panose="020F0502020204030204" pitchFamily="34" charset="0"/>
              </a:rPr>
              <a:t>result</a:t>
            </a:r>
            <a:endParaRPr lang="en-GB" sz="2400" b="1" dirty="0">
              <a:latin typeface="Calibri" panose="020F0502020204030204" pitchFamily="34" charset="0"/>
            </a:endParaRPr>
          </a:p>
        </p:txBody>
      </p:sp>
      <p:pic>
        <p:nvPicPr>
          <p:cNvPr id="51204" name="Picture 4" descr="footprint-cut-out"/>
          <p:cNvPicPr>
            <a:picLocks noChangeAspect="1" noChangeArrowheads="1"/>
          </p:cNvPicPr>
          <p:nvPr/>
        </p:nvPicPr>
        <p:blipFill>
          <a:blip r:embed="rId3" cstate="print"/>
          <a:srcRect/>
          <a:stretch>
            <a:fillRect/>
          </a:stretch>
        </p:blipFill>
        <p:spPr bwMode="auto">
          <a:xfrm>
            <a:off x="1187450" y="1465263"/>
            <a:ext cx="736600" cy="862012"/>
          </a:xfrm>
          <a:prstGeom prst="rect">
            <a:avLst/>
          </a:prstGeom>
          <a:noFill/>
          <a:ln w="9525">
            <a:noFill/>
            <a:miter lim="800000"/>
            <a:headEnd/>
            <a:tailEnd/>
          </a:ln>
        </p:spPr>
      </p:pic>
      <p:sp>
        <p:nvSpPr>
          <p:cNvPr id="3" name="Rechthoek 2"/>
          <p:cNvSpPr/>
          <p:nvPr/>
        </p:nvSpPr>
        <p:spPr>
          <a:xfrm>
            <a:off x="3360738" y="6615113"/>
            <a:ext cx="4572000" cy="215444"/>
          </a:xfrm>
          <a:prstGeom prst="rect">
            <a:avLst/>
          </a:prstGeom>
        </p:spPr>
        <p:txBody>
          <a:bodyPr>
            <a:spAutoFit/>
          </a:bodyPr>
          <a:lstStyle/>
          <a:p>
            <a:r>
              <a:rPr lang="en-US" sz="800" dirty="0"/>
              <a:t>J </a:t>
            </a:r>
            <a:r>
              <a:rPr lang="en-US" sz="800" dirty="0" err="1"/>
              <a:t>Biol</a:t>
            </a:r>
            <a:r>
              <a:rPr lang="en-US" sz="800" dirty="0"/>
              <a:t> Chem. 2005 Oct 7;280(40):34332-42.</a:t>
            </a:r>
            <a:endParaRPr lang="nl-NL" sz="8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ext Box 3"/>
          <p:cNvSpPr txBox="1">
            <a:spLocks noChangeArrowheads="1"/>
          </p:cNvSpPr>
          <p:nvPr/>
        </p:nvSpPr>
        <p:spPr bwMode="auto">
          <a:xfrm>
            <a:off x="653143" y="434975"/>
            <a:ext cx="7781730" cy="523220"/>
          </a:xfrm>
          <a:prstGeom prst="rect">
            <a:avLst/>
          </a:prstGeom>
          <a:noFill/>
          <a:ln w="9525">
            <a:noFill/>
            <a:miter lim="800000"/>
            <a:headEnd/>
            <a:tailEnd/>
          </a:ln>
        </p:spPr>
        <p:txBody>
          <a:bodyPr wrap="square">
            <a:spAutoFit/>
          </a:bodyPr>
          <a:lstStyle/>
          <a:p>
            <a:pPr>
              <a:spcBef>
                <a:spcPct val="50000"/>
              </a:spcBef>
            </a:pPr>
            <a:r>
              <a:rPr lang="en-US" sz="2800" b="1" i="1" dirty="0" smtClean="0">
                <a:solidFill>
                  <a:srgbClr val="FF6600"/>
                </a:solidFill>
                <a:latin typeface="Calibri" panose="020F0502020204030204" pitchFamily="34" charset="0"/>
                <a:cs typeface="Calibri" panose="020F0502020204030204" pitchFamily="34" charset="0"/>
              </a:rPr>
              <a:t>Lac</a:t>
            </a:r>
            <a:r>
              <a:rPr lang="en-US" sz="2800" b="1" dirty="0" smtClean="0">
                <a:solidFill>
                  <a:srgbClr val="FF6600"/>
                </a:solidFill>
                <a:latin typeface="Calibri" panose="020F0502020204030204" pitchFamily="34" charset="0"/>
                <a:cs typeface="Calibri" panose="020F0502020204030204" pitchFamily="34" charset="0"/>
              </a:rPr>
              <a:t> operon </a:t>
            </a:r>
            <a:r>
              <a:rPr lang="en-US" sz="2800" b="1" dirty="0" err="1" smtClean="0">
                <a:solidFill>
                  <a:srgbClr val="FF6600"/>
                </a:solidFill>
                <a:latin typeface="Calibri" panose="020F0502020204030204" pitchFamily="34" charset="0"/>
                <a:cs typeface="Calibri" panose="020F0502020204030204" pitchFamily="34" charset="0"/>
              </a:rPr>
              <a:t>Wildtype</a:t>
            </a:r>
            <a:r>
              <a:rPr lang="en-US" sz="2800" b="1" dirty="0">
                <a:solidFill>
                  <a:srgbClr val="FF6600"/>
                </a:solidFill>
                <a:latin typeface="Calibri" panose="020F0502020204030204" pitchFamily="34" charset="0"/>
                <a:cs typeface="Calibri" panose="020F0502020204030204" pitchFamily="34" charset="0"/>
              </a:rPr>
              <a:t>, </a:t>
            </a:r>
            <a:r>
              <a:rPr lang="en-US" sz="2800" b="1" dirty="0" err="1">
                <a:solidFill>
                  <a:srgbClr val="FF6600"/>
                </a:solidFill>
                <a:latin typeface="Calibri" panose="020F0502020204030204" pitchFamily="34" charset="0"/>
                <a:cs typeface="Calibri" panose="020F0502020204030204" pitchFamily="34" charset="0"/>
              </a:rPr>
              <a:t>geen</a:t>
            </a:r>
            <a:r>
              <a:rPr lang="en-US" sz="2800" b="1" dirty="0">
                <a:solidFill>
                  <a:srgbClr val="FF6600"/>
                </a:solidFill>
                <a:latin typeface="Calibri" panose="020F0502020204030204" pitchFamily="34" charset="0"/>
                <a:cs typeface="Calibri" panose="020F0502020204030204" pitchFamily="34" charset="0"/>
              </a:rPr>
              <a:t> lactose </a:t>
            </a:r>
            <a:r>
              <a:rPr lang="en-US" sz="2800" b="1" dirty="0" err="1">
                <a:solidFill>
                  <a:srgbClr val="FF6600"/>
                </a:solidFill>
                <a:latin typeface="Calibri" panose="020F0502020204030204" pitchFamily="34" charset="0"/>
                <a:cs typeface="Calibri" panose="020F0502020204030204" pitchFamily="34" charset="0"/>
              </a:rPr>
              <a:t>aanwezig</a:t>
            </a:r>
            <a:endParaRPr lang="nl-NL" sz="2800" b="1" dirty="0">
              <a:solidFill>
                <a:srgbClr val="FF6600"/>
              </a:solidFill>
              <a:latin typeface="Calibri" panose="020F0502020204030204" pitchFamily="34" charset="0"/>
              <a:cs typeface="Calibri" panose="020F0502020204030204" pitchFamily="34" charset="0"/>
            </a:endParaRPr>
          </a:p>
        </p:txBody>
      </p:sp>
      <p:pic>
        <p:nvPicPr>
          <p:cNvPr id="3" name="Afbeelding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61" y="1852504"/>
            <a:ext cx="8814595" cy="2747488"/>
          </a:xfrm>
          <a:prstGeom prst="rect">
            <a:avLst/>
          </a:prstGeom>
        </p:spPr>
      </p:pic>
      <p:sp>
        <p:nvSpPr>
          <p:cNvPr id="2" name="Rounded Rectangle 1"/>
          <p:cNvSpPr/>
          <p:nvPr/>
        </p:nvSpPr>
        <p:spPr>
          <a:xfrm>
            <a:off x="406684" y="1773193"/>
            <a:ext cx="1708727" cy="41563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798464" y="319088"/>
            <a:ext cx="7781730" cy="523220"/>
          </a:xfrm>
          <a:prstGeom prst="rect">
            <a:avLst/>
          </a:prstGeom>
          <a:noFill/>
          <a:ln w="9525">
            <a:noFill/>
            <a:miter lim="800000"/>
            <a:headEnd/>
            <a:tailEnd/>
          </a:ln>
        </p:spPr>
        <p:txBody>
          <a:bodyPr wrap="square">
            <a:spAutoFit/>
          </a:bodyPr>
          <a:lstStyle/>
          <a:p>
            <a:pPr>
              <a:spcBef>
                <a:spcPct val="50000"/>
              </a:spcBef>
            </a:pPr>
            <a:r>
              <a:rPr lang="en-US" sz="2800" b="1" i="1" dirty="0" smtClean="0">
                <a:solidFill>
                  <a:srgbClr val="FF6600"/>
                </a:solidFill>
                <a:latin typeface="Calibri" panose="020F0502020204030204" pitchFamily="34" charset="0"/>
                <a:cs typeface="Calibri" panose="020F0502020204030204" pitchFamily="34" charset="0"/>
              </a:rPr>
              <a:t>Lac</a:t>
            </a:r>
            <a:r>
              <a:rPr lang="en-US" sz="2800" b="1" dirty="0" smtClean="0">
                <a:solidFill>
                  <a:srgbClr val="FF6600"/>
                </a:solidFill>
                <a:latin typeface="Calibri" panose="020F0502020204030204" pitchFamily="34" charset="0"/>
                <a:cs typeface="Calibri" panose="020F0502020204030204" pitchFamily="34" charset="0"/>
              </a:rPr>
              <a:t> operon </a:t>
            </a:r>
            <a:r>
              <a:rPr lang="en-US" sz="2800" b="1" dirty="0" err="1" smtClean="0">
                <a:solidFill>
                  <a:srgbClr val="FF6600"/>
                </a:solidFill>
                <a:latin typeface="Calibri" panose="020F0502020204030204" pitchFamily="34" charset="0"/>
                <a:cs typeface="Calibri" panose="020F0502020204030204" pitchFamily="34" charset="0"/>
              </a:rPr>
              <a:t>Wildtype</a:t>
            </a:r>
            <a:r>
              <a:rPr lang="en-US" sz="2800" b="1" dirty="0">
                <a:solidFill>
                  <a:srgbClr val="FF6600"/>
                </a:solidFill>
                <a:latin typeface="Calibri" panose="020F0502020204030204" pitchFamily="34" charset="0"/>
                <a:cs typeface="Calibri" panose="020F0502020204030204" pitchFamily="34" charset="0"/>
              </a:rPr>
              <a:t>, </a:t>
            </a:r>
            <a:r>
              <a:rPr lang="en-US" sz="2800" b="1" dirty="0" err="1" smtClean="0">
                <a:solidFill>
                  <a:srgbClr val="FF6600"/>
                </a:solidFill>
                <a:latin typeface="Calibri" panose="020F0502020204030204" pitchFamily="34" charset="0"/>
                <a:cs typeface="Calibri" panose="020F0502020204030204" pitchFamily="34" charset="0"/>
              </a:rPr>
              <a:t>wel</a:t>
            </a:r>
            <a:r>
              <a:rPr lang="en-US" sz="2800" b="1" dirty="0" smtClean="0">
                <a:solidFill>
                  <a:srgbClr val="FF6600"/>
                </a:solidFill>
                <a:latin typeface="Calibri" panose="020F0502020204030204" pitchFamily="34" charset="0"/>
                <a:cs typeface="Calibri" panose="020F0502020204030204" pitchFamily="34" charset="0"/>
              </a:rPr>
              <a:t> </a:t>
            </a:r>
            <a:r>
              <a:rPr lang="en-US" sz="2800" b="1" dirty="0">
                <a:solidFill>
                  <a:srgbClr val="FF6600"/>
                </a:solidFill>
                <a:latin typeface="Calibri" panose="020F0502020204030204" pitchFamily="34" charset="0"/>
                <a:cs typeface="Calibri" panose="020F0502020204030204" pitchFamily="34" charset="0"/>
              </a:rPr>
              <a:t>lactose </a:t>
            </a:r>
            <a:r>
              <a:rPr lang="en-US" sz="2800" b="1" dirty="0" err="1">
                <a:solidFill>
                  <a:srgbClr val="FF6600"/>
                </a:solidFill>
                <a:latin typeface="Calibri" panose="020F0502020204030204" pitchFamily="34" charset="0"/>
                <a:cs typeface="Calibri" panose="020F0502020204030204" pitchFamily="34" charset="0"/>
              </a:rPr>
              <a:t>aanwezig</a:t>
            </a:r>
            <a:endParaRPr lang="nl-NL" sz="2800" b="1" dirty="0">
              <a:solidFill>
                <a:srgbClr val="FF6600"/>
              </a:solidFill>
              <a:latin typeface="Calibri" panose="020F0502020204030204" pitchFamily="34" charset="0"/>
              <a:cs typeface="Calibri" panose="020F0502020204030204" pitchFamily="34" charset="0"/>
            </a:endParaRPr>
          </a:p>
        </p:txBody>
      </p:sp>
      <p:pic>
        <p:nvPicPr>
          <p:cNvPr id="2" name="Afbeelding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14" y="1656486"/>
            <a:ext cx="8919474" cy="4249792"/>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150" y="407987"/>
            <a:ext cx="8229600" cy="2353873"/>
          </a:xfrm>
        </p:spPr>
        <p:txBody>
          <a:bodyPr/>
          <a:lstStyle/>
          <a:p>
            <a:r>
              <a:rPr lang="nl-NL" b="1" dirty="0" smtClean="0">
                <a:solidFill>
                  <a:srgbClr val="000099"/>
                </a:solidFill>
                <a:latin typeface="Calibri" panose="020F0502020204030204" pitchFamily="34" charset="0"/>
                <a:cs typeface="Calibri" panose="020F0502020204030204" pitchFamily="34" charset="0"/>
              </a:rPr>
              <a:t>Bewijs voor dit systeem kwam uit mutant analyse</a:t>
            </a:r>
            <a:r>
              <a:rPr lang="nl-NL" b="1" dirty="0">
                <a:solidFill>
                  <a:srgbClr val="000099"/>
                </a:solidFill>
                <a:latin typeface="Calibri" panose="020F0502020204030204" pitchFamily="34" charset="0"/>
                <a:cs typeface="Calibri" panose="020F0502020204030204" pitchFamily="34" charset="0"/>
              </a:rPr>
              <a:t/>
            </a:r>
            <a:br>
              <a:rPr lang="nl-NL" b="1" dirty="0">
                <a:solidFill>
                  <a:srgbClr val="000099"/>
                </a:solidFill>
                <a:latin typeface="Calibri" panose="020F0502020204030204" pitchFamily="34" charset="0"/>
                <a:cs typeface="Calibri" panose="020F0502020204030204" pitchFamily="34" charset="0"/>
              </a:rPr>
            </a:br>
            <a:r>
              <a:rPr lang="nl-NL" b="1" dirty="0" smtClean="0">
                <a:solidFill>
                  <a:srgbClr val="000099"/>
                </a:solidFill>
                <a:latin typeface="Calibri" panose="020F0502020204030204" pitchFamily="34" charset="0"/>
                <a:cs typeface="Calibri" panose="020F0502020204030204" pitchFamily="34" charset="0"/>
              </a:rPr>
              <a:t>…</a:t>
            </a:r>
            <a:endParaRPr lang="nl-NL" b="1" dirty="0">
              <a:solidFill>
                <a:srgbClr val="000099"/>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24841639"/>
      </p:ext>
    </p:extLst>
  </p:cSld>
  <p:clrMapOvr>
    <a:masterClrMapping/>
  </p:clrMapOvr>
  <p:timing>
    <p:tnLst>
      <p:par>
        <p:cTn id="1" dur="indefinite" restart="never" nodeType="tmRoot"/>
      </p:par>
    </p:tnLst>
  </p:timing>
</p:sld>
</file>

<file path=ppt/theme/theme1.xml><?xml version="1.0" encoding="utf-8"?>
<a:theme xmlns:a="http://schemas.openxmlformats.org/drawingml/2006/main" name="Standaardontwerp">
  <a:themeElements>
    <a:clrScheme name="Standaardontwer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ardontwerp">
      <a:majorFont>
        <a:latin typeface="Arial"/>
        <a:ea typeface=""/>
        <a:cs typeface=""/>
      </a:majorFont>
      <a:minorFont>
        <a:latin typeface="Arial"/>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ardontwer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ardontwerp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ardontwerp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ardontwerp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ardontwerp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ardontwerp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ardontwerp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ardontwerp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ardontwerp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ardontwerp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ardontwerp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ardontwerp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th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h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D4DF52CD1518440A9410417543192CF" ma:contentTypeVersion="14" ma:contentTypeDescription="Een nieuw document maken." ma:contentTypeScope="" ma:versionID="6bea1c7b9161d6dde0b3c7fb1e5c3171">
  <xsd:schema xmlns:xsd="http://www.w3.org/2001/XMLSchema" xmlns:xs="http://www.w3.org/2001/XMLSchema" xmlns:p="http://schemas.microsoft.com/office/2006/metadata/properties" xmlns:ns3="d665bda0-32f6-4388-bc96-c7f43a2006b3" xmlns:ns4="41d31240-3f9b-4160-aa9d-7e114304e6cc" targetNamespace="http://schemas.microsoft.com/office/2006/metadata/properties" ma:root="true" ma:fieldsID="88bb3e02a4d78147ff6b1b4e62499f13" ns3:_="" ns4:_="">
    <xsd:import namespace="d665bda0-32f6-4388-bc96-c7f43a2006b3"/>
    <xsd:import namespace="41d31240-3f9b-4160-aa9d-7e114304e6cc"/>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4:SharedWithUsers" minOccurs="0"/>
                <xsd:element ref="ns4:SharedWithDetails" minOccurs="0"/>
                <xsd:element ref="ns4:SharingHintHash" minOccurs="0"/>
                <xsd:element ref="ns3:MediaServiceOCR" minOccurs="0"/>
                <xsd:element ref="ns3:MediaServiceGenerationTime" minOccurs="0"/>
                <xsd:element ref="ns3:MediaServiceEventHashCode" minOccurs="0"/>
                <xsd:element ref="ns3:MediaServiceLocation"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65bda0-32f6-4388-bc96-c7f43a2006b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1d31240-3f9b-4160-aa9d-7e114304e6cc" elementFormDefault="qualified">
    <xsd:import namespace="http://schemas.microsoft.com/office/2006/documentManagement/types"/>
    <xsd:import namespace="http://schemas.microsoft.com/office/infopath/2007/PartnerControls"/>
    <xsd:element name="SharedWithUsers" ma:index="12" nillable="true" ma:displayName="Gedeeld met"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Gedeeld met details" ma:description="" ma:internalName="SharedWithDetails" ma:readOnly="true">
      <xsd:simpleType>
        <xsd:restriction base="dms:Note">
          <xsd:maxLength value="255"/>
        </xsd:restriction>
      </xsd:simpleType>
    </xsd:element>
    <xsd:element name="SharingHintHash" ma:index="14" nillable="true" ma:displayName="Hint-hash delen" ma:descriptio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A4DB00E-2F1D-4740-B40B-9261175C91A7}">
  <ds:schemaRefs>
    <ds:schemaRef ds:uri="http://schemas.microsoft.com/sharepoint/v3/contenttype/forms"/>
  </ds:schemaRefs>
</ds:datastoreItem>
</file>

<file path=customXml/itemProps2.xml><?xml version="1.0" encoding="utf-8"?>
<ds:datastoreItem xmlns:ds="http://schemas.openxmlformats.org/officeDocument/2006/customXml" ds:itemID="{055195D7-93A9-4A6D-B4DD-0B6DCD15AA4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65bda0-32f6-4388-bc96-c7f43a2006b3"/>
    <ds:schemaRef ds:uri="41d31240-3f9b-4160-aa9d-7e114304e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4978957-C2A0-4A6B-9564-AF4CB109301D}">
  <ds:schemaRefs>
    <ds:schemaRef ds:uri="http://purl.org/dc/elements/1.1/"/>
    <ds:schemaRef ds:uri="http://purl.org/dc/dcmitype/"/>
    <ds:schemaRef ds:uri="d665bda0-32f6-4388-bc96-c7f43a2006b3"/>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http://schemas.microsoft.com/office/2006/metadata/properties"/>
    <ds:schemaRef ds:uri="41d31240-3f9b-4160-aa9d-7e114304e6cc"/>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4964</TotalTime>
  <Words>2763</Words>
  <Application>Microsoft Office PowerPoint</Application>
  <PresentationFormat>Diavoorstelling (4:3)</PresentationFormat>
  <Paragraphs>368</Paragraphs>
  <Slides>63</Slides>
  <Notes>11</Notes>
  <HiddenSlides>0</HiddenSlides>
  <MMClips>0</MMClips>
  <ScaleCrop>false</ScaleCrop>
  <HeadingPairs>
    <vt:vector size="8" baseType="variant">
      <vt:variant>
        <vt:lpstr>Gebruikte lettertypen</vt:lpstr>
      </vt:variant>
      <vt:variant>
        <vt:i4>7</vt:i4>
      </vt:variant>
      <vt:variant>
        <vt:lpstr>Thema</vt:lpstr>
      </vt:variant>
      <vt:variant>
        <vt:i4>1</vt:i4>
      </vt:variant>
      <vt:variant>
        <vt:lpstr>Ingesloten OLE-bronprogramma's</vt:lpstr>
      </vt:variant>
      <vt:variant>
        <vt:i4>2</vt:i4>
      </vt:variant>
      <vt:variant>
        <vt:lpstr>Diatitels</vt:lpstr>
      </vt:variant>
      <vt:variant>
        <vt:i4>63</vt:i4>
      </vt:variant>
    </vt:vector>
  </HeadingPairs>
  <TitlesOfParts>
    <vt:vector size="73" baseType="lpstr">
      <vt:lpstr>ＭＳ Ｐゴシック</vt:lpstr>
      <vt:lpstr>Arial</vt:lpstr>
      <vt:lpstr>Arial Unicode MS</vt:lpstr>
      <vt:lpstr>Calibri</vt:lpstr>
      <vt:lpstr>Comic Sans MS</vt:lpstr>
      <vt:lpstr>Times New Roman</vt:lpstr>
      <vt:lpstr>Wingdings</vt:lpstr>
      <vt:lpstr>Standaardontwerp</vt:lpstr>
      <vt:lpstr>Photo Editor-foto</vt:lpstr>
      <vt:lpstr>Bitmap Image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Bewijs voor dit systeem kwam uit mutant analyse …</vt:lpstr>
      <vt:lpstr>PowerPoint-presentatie</vt:lpstr>
      <vt:lpstr>PowerPoint-presentatie</vt:lpstr>
      <vt:lpstr>PowerPoint-presentatie</vt:lpstr>
      <vt:lpstr>PowerPoint-presentatie</vt:lpstr>
      <vt:lpstr>PowerPoint-presentatie</vt:lpstr>
      <vt:lpstr>Opdrachten maken</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Attenuation in the trp operon</vt:lpstr>
      <vt:lpstr>PowerPoint-presentatie</vt:lpstr>
      <vt:lpstr>PowerPoint-presentatie</vt:lpstr>
      <vt:lpstr>trp attenuatie filmpje</vt:lpstr>
      <vt:lpstr>Riboswitches (vgl-baar met attenuatie) Gen regulatie afhankelijk van alternatieve mRNA conformaties</vt:lpstr>
      <vt:lpstr>Small noncoding RNA (sRNA) </vt:lpstr>
      <vt:lpstr>PowerPoint-presentatie</vt:lpstr>
      <vt:lpstr>Zelfstudie / oefenopdrachten Hs16  Zie BB bij Slides Hs 16, tijdelijk … deel 2  Antwoorden worden verstrekt in deze complete PP. Op verzoek kan ik deze in een latere les nabespreken</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 1</dc:title>
  <dc:creator>Peter</dc:creator>
  <cp:lastModifiedBy>Pool WA, Wietske</cp:lastModifiedBy>
  <cp:revision>137</cp:revision>
  <dcterms:created xsi:type="dcterms:W3CDTF">2006-11-24T10:52:41Z</dcterms:created>
  <dcterms:modified xsi:type="dcterms:W3CDTF">2021-12-23T11:06:40Z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0x010100FD4DF52CD1518440A9410417543192CF</vt:lpwstr>
  </property>
</Properties>
</file>